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81" r:id="rId2"/>
    <p:sldId id="282" r:id="rId3"/>
    <p:sldId id="283" r:id="rId4"/>
    <p:sldId id="284" r:id="rId5"/>
    <p:sldId id="297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6" r:id="rId17"/>
    <p:sldId id="295" r:id="rId18"/>
    <p:sldId id="267" r:id="rId19"/>
    <p:sldId id="269" r:id="rId20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Destaqu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9" autoAdjust="0"/>
    <p:restoredTop sz="86377" autoAdjust="0"/>
  </p:normalViewPr>
  <p:slideViewPr>
    <p:cSldViewPr>
      <p:cViewPr>
        <p:scale>
          <a:sx n="78" d="100"/>
          <a:sy n="78" d="100"/>
        </p:scale>
        <p:origin x="-161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66394-D356-44FE-AA74-5FDFB58BEE6B}" type="datetimeFigureOut">
              <a:rPr lang="pt-PT" smtClean="0"/>
              <a:pPr/>
              <a:t>01-11-2013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9FAB1-C716-4026-874F-0FBC1729277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sz="1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9FAB1-C716-4026-874F-0FBC17292779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ctângulo de Canto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10" name="Marcador de Posição da Data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D0A5223-DC55-495C-BA6B-DFF2EE70CFF5}" type="datetime1">
              <a:rPr lang="pt-PT" smtClean="0"/>
              <a:pPr/>
              <a:t>01-11-2013</a:t>
            </a:fld>
            <a:endParaRPr lang="pt-PT"/>
          </a:p>
        </p:txBody>
      </p:sp>
      <p:sp>
        <p:nvSpPr>
          <p:cNvPr id="11" name="Marcador de Posição do Número do Diapositivo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2" name="Marcador de Posição do Rodapé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8B2908-613B-41BB-8482-FE90CFBBEB06}" type="datetime1">
              <a:rPr lang="pt-PT" smtClean="0"/>
              <a:pPr/>
              <a:t>01-11-2013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4ª AULA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BEAB8A-483A-41EB-B3C8-11D0DBEEBA3E}" type="datetime1">
              <a:rPr lang="pt-PT" smtClean="0"/>
              <a:pPr/>
              <a:t>01-11-2013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4ª AULA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E3E041-7D15-4292-9F79-3EAD4631FA98}" type="datetime1">
              <a:rPr lang="pt-PT" smtClean="0"/>
              <a:pPr/>
              <a:t>01-11-2013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4ª AULA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ângulo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39863EB-3A40-418D-83AB-8DEE26595938}" type="datetime1">
              <a:rPr lang="pt-PT" smtClean="0"/>
              <a:pPr/>
              <a:t>01-11-2013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229F267-41F3-4E8E-B5CB-F7BEB27FD110}" type="datetime1">
              <a:rPr lang="pt-PT" smtClean="0"/>
              <a:pPr/>
              <a:t>01-11-2013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4ª AULA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Rectângulo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ângulo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5EA76-9FEA-4E8D-AD3A-E7FCD165D05A}" type="datetime1">
              <a:rPr lang="pt-PT" smtClean="0"/>
              <a:pPr/>
              <a:t>01-11-2013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4ª AULA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9ABCC8-C3DE-43D1-8967-679444387B3A}" type="datetime1">
              <a:rPr lang="pt-PT" smtClean="0"/>
              <a:pPr/>
              <a:t>01-11-2013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4ª AULA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7" name="Rectângulo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2829E34-5DFE-49C2-97E9-164E08DD1C95}" type="datetime1">
              <a:rPr lang="pt-PT" smtClean="0"/>
              <a:pPr/>
              <a:t>01-11-2013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pt-PT" smtClean="0"/>
              <a:t>4ª AULA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ângulo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9" name="Marcador de Posição da Data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12F33D2-E240-447F-8770-9231FC74A3D1}" type="datetime1">
              <a:rPr lang="pt-PT" smtClean="0"/>
              <a:pPr/>
              <a:t>01-11-2013</a:t>
            </a:fld>
            <a:endParaRPr lang="pt-PT"/>
          </a:p>
        </p:txBody>
      </p:sp>
      <p:sp>
        <p:nvSpPr>
          <p:cNvPr id="10" name="Marcador de Posição do Número do Diapositivo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1" name="Marcador de Posição do Rodapé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13" name="Marcador de Posição da Imagem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pt-PT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Marcador de Posição da Data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9266ED1B-2329-4E6C-95E0-A8E49866C27D}" type="datetime1">
              <a:rPr lang="pt-PT" smtClean="0"/>
              <a:pPr/>
              <a:t>01-11-2013</a:t>
            </a:fld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10" name="Marcador de Posição do Rodapé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edondar Rectângulo de Canto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r>
              <a:rPr lang="pt-PT" smtClean="0"/>
              <a:t>4ª AULA</a:t>
            </a:r>
            <a:endParaRPr lang="pt-PT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B1C172B2-9BE4-4AAD-9179-BCA83F1138A1}" type="datetime1">
              <a:rPr lang="pt-PT" smtClean="0"/>
              <a:pPr/>
              <a:t>01-11-2013</a:t>
            </a:fld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06FEF0D-369B-499D-8F35-D52E3F7DC317}" type="slidenum">
              <a:rPr lang="pt-PT" smtClean="0"/>
              <a:pPr/>
              <a:t>‹nº›</a:t>
            </a:fld>
            <a:endParaRPr lang="pt-PT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iscsp.utl.pt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CIÊNCIA DA ADMINISTRAÇÃO I</a:t>
            </a:r>
            <a:endParaRPr lang="pt-PT" b="1" dirty="0"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47664" y="3645024"/>
            <a:ext cx="6840760" cy="175260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pt-PT" dirty="0" smtClean="0"/>
              <a:t>LICENCIATURA </a:t>
            </a:r>
          </a:p>
          <a:p>
            <a:endParaRPr lang="pt-PT" b="1" dirty="0" smtClean="0">
              <a:solidFill>
                <a:srgbClr val="FF0000"/>
              </a:solidFill>
            </a:endParaRPr>
          </a:p>
          <a:p>
            <a:pPr algn="ctr"/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ADMINISTRAÇÃO PÚBLICA</a:t>
            </a:r>
          </a:p>
          <a:p>
            <a:endParaRPr lang="pt-PT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pt-PT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ISCSP 2012/2013</a:t>
            </a:r>
            <a:endParaRPr lang="pt-PT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8130" name="Picture 2" descr="Página Inici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" y="-365125"/>
            <a:ext cx="781050" cy="762000"/>
          </a:xfrm>
          <a:prstGeom prst="rect">
            <a:avLst/>
          </a:prstGeom>
          <a:noFill/>
        </p:spPr>
      </p:pic>
      <p:pic>
        <p:nvPicPr>
          <p:cNvPr id="48132" name="Picture 4" descr="Página Inici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" y="-365125"/>
            <a:ext cx="781050" cy="762000"/>
          </a:xfrm>
          <a:prstGeom prst="rect">
            <a:avLst/>
          </a:prstGeom>
          <a:noFill/>
        </p:spPr>
      </p:pic>
      <p:pic>
        <p:nvPicPr>
          <p:cNvPr id="48135" name="Picture 7" descr="Página Inicial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75" y="-365125"/>
            <a:ext cx="781050" cy="762000"/>
          </a:xfrm>
          <a:prstGeom prst="rect">
            <a:avLst/>
          </a:prstGeom>
          <a:noFill/>
        </p:spPr>
      </p:pic>
      <p:sp>
        <p:nvSpPr>
          <p:cNvPr id="7" name="Marcador de Posição do Rodapé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839861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endParaRPr lang="pt-PT" sz="1800" dirty="0" smtClean="0">
              <a:solidFill>
                <a:schemeClr val="accent3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PT" sz="1800" b="1" dirty="0" smtClean="0">
                <a:solidFill>
                  <a:srgbClr val="FFFF00"/>
                </a:solidFill>
                <a:latin typeface="Trebuchet MS" pitchFamily="34" charset="0"/>
              </a:rPr>
              <a:t>N.º 1 do artigo 266.º da CRP, </a:t>
            </a:r>
          </a:p>
          <a:p>
            <a:pPr algn="just">
              <a:lnSpc>
                <a:spcPct val="150000"/>
              </a:lnSpc>
            </a:pPr>
            <a:endParaRPr lang="pt-PT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lvl="2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pt-PT" sz="21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pt-PT" sz="1800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Respeito pelos direitos dos particulares</a:t>
            </a:r>
          </a:p>
          <a:p>
            <a:pPr lvl="5" algn="just">
              <a:lnSpc>
                <a:spcPct val="150000"/>
              </a:lnSpc>
              <a:buFont typeface="Wingdings" pitchFamily="2" charset="2"/>
              <a:buChar char="§"/>
            </a:pPr>
            <a:r>
              <a:rPr lang="pt-PT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Princípio da legalidade (</a:t>
            </a:r>
            <a:r>
              <a:rPr lang="pt-PT" b="1" u="sng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art</a:t>
            </a:r>
            <a:r>
              <a:rPr lang="pt-PT" b="1" u="sng" dirty="0" smtClean="0"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. 3.º CPA)</a:t>
            </a:r>
          </a:p>
          <a:p>
            <a:pPr lvl="4" algn="just">
              <a:lnSpc>
                <a:spcPct val="150000"/>
              </a:lnSpc>
              <a:buFont typeface="Wingdings" pitchFamily="2" charset="2"/>
              <a:buChar char="§"/>
            </a:pPr>
            <a:endParaRPr lang="pt-PT" sz="2100" b="1" u="sng" dirty="0" smtClean="0"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lvl="8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1800" dirty="0" smtClean="0">
                <a:solidFill>
                  <a:srgbClr val="FF0000"/>
                </a:solidFill>
                <a:latin typeface="Trebuchet MS" pitchFamily="34" charset="0"/>
              </a:rPr>
              <a:t>Administração pública tem de prosseguir o interesse público em obediência à lei.</a:t>
            </a:r>
          </a:p>
          <a:p>
            <a:pPr lvl="8" algn="just">
              <a:lnSpc>
                <a:spcPct val="150000"/>
              </a:lnSpc>
              <a:buNone/>
            </a:pPr>
            <a:endParaRPr lang="pt-PT" sz="1800" dirty="0" smtClean="0">
              <a:solidFill>
                <a:srgbClr val="FF0000"/>
              </a:solidFill>
              <a:latin typeface="Trebuchet MS" pitchFamily="34" charset="0"/>
            </a:endParaRPr>
          </a:p>
          <a:p>
            <a:pPr lvl="8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pt-PT" sz="1800" dirty="0" smtClean="0">
                <a:solidFill>
                  <a:srgbClr val="FF0000"/>
                </a:solidFill>
                <a:latin typeface="Trebuchet MS" pitchFamily="34" charset="0"/>
              </a:rPr>
              <a:t>Administração Pública tem o poder de escolher o meio de entre vários possíveis para atingir o fim determinado na lei</a:t>
            </a:r>
            <a:endParaRPr lang="pt-PT" sz="18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551829"/>
          </a:xfrm>
        </p:spPr>
        <p:txBody>
          <a:bodyPr>
            <a:normAutofit fontScale="92500" lnSpcReduction="10000"/>
          </a:bodyPr>
          <a:lstStyle/>
          <a:p>
            <a:r>
              <a:rPr lang="pt-PT" sz="1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Direito </a:t>
            </a:r>
            <a:r>
              <a:rPr lang="pt-PT" sz="1800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subjectivo</a:t>
            </a:r>
            <a:endParaRPr lang="pt-PT" sz="1800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endParaRPr lang="pt-PT" sz="1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lvl="1"/>
            <a:r>
              <a:rPr lang="pt-PT" sz="1800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Existe um direito à satisfação de um interesse próprio</a:t>
            </a:r>
          </a:p>
          <a:p>
            <a:pPr lvl="1"/>
            <a:endParaRPr lang="pt-PT" sz="1800" dirty="0" smtClean="0">
              <a:solidFill>
                <a:schemeClr val="tx2">
                  <a:lumMod val="75000"/>
                </a:schemeClr>
              </a:solidFill>
              <a:latin typeface="Trebuchet MS" pitchFamily="34" charset="0"/>
            </a:endParaRPr>
          </a:p>
          <a:p>
            <a:pPr lvl="2" algn="just"/>
            <a:r>
              <a:rPr lang="pt-PT" sz="1600" dirty="0" smtClean="0">
                <a:latin typeface="Trebuchet MS" pitchFamily="34" charset="0"/>
              </a:rPr>
              <a:t>Particular tem direito a uma decisão final favorável ao seu interesse</a:t>
            </a:r>
          </a:p>
          <a:p>
            <a:pPr lvl="2" algn="just"/>
            <a:r>
              <a:rPr lang="pt-PT" sz="1600" dirty="0" smtClean="0">
                <a:latin typeface="Trebuchet MS" pitchFamily="34" charset="0"/>
              </a:rPr>
              <a:t>Ex. Se a lei disser que ao fim de cinco anos um funcionário público tem direito a uma diuturnidade, aquele pode exigir o seu pagamento e o estado a obrigação jurídica de o fazer, e se o não fizer o funcionário pode usar dos meios adequados para obter a </a:t>
            </a:r>
            <a:r>
              <a:rPr lang="pt-PT" sz="1600" dirty="0" err="1" smtClean="0">
                <a:latin typeface="Trebuchet MS" pitchFamily="34" charset="0"/>
              </a:rPr>
              <a:t>efectiva</a:t>
            </a:r>
            <a:r>
              <a:rPr lang="pt-PT" sz="1600" dirty="0" smtClean="0">
                <a:latin typeface="Trebuchet MS" pitchFamily="34" charset="0"/>
              </a:rPr>
              <a:t> realização desse pagamento</a:t>
            </a:r>
          </a:p>
          <a:p>
            <a:pPr lvl="1"/>
            <a:endParaRPr lang="pt-PT" sz="1200" dirty="0" smtClean="0">
              <a:latin typeface="Trebuchet MS" pitchFamily="34" charset="0"/>
            </a:endParaRPr>
          </a:p>
          <a:p>
            <a:r>
              <a:rPr lang="pt-PT" sz="18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No interesse legalmente protegido</a:t>
            </a:r>
          </a:p>
          <a:p>
            <a:endParaRPr lang="pt-PT" sz="1800" dirty="0" smtClean="0">
              <a:latin typeface="Trebuchet MS" pitchFamily="34" charset="0"/>
            </a:endParaRPr>
          </a:p>
          <a:p>
            <a:pPr lvl="1" algn="just"/>
            <a:r>
              <a:rPr lang="pt-PT" sz="1800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Existe apenas um direito à legalidade das decisões que versem sobre um interesse próprio</a:t>
            </a:r>
            <a:r>
              <a:rPr lang="pt-PT" sz="1200" dirty="0" smtClean="0">
                <a:latin typeface="Trebuchet MS" pitchFamily="34" charset="0"/>
              </a:rPr>
              <a:t>.</a:t>
            </a:r>
          </a:p>
          <a:p>
            <a:pPr lvl="1" algn="just"/>
            <a:endParaRPr lang="pt-PT" sz="1200" dirty="0" smtClean="0">
              <a:latin typeface="Trebuchet MS" pitchFamily="34" charset="0"/>
            </a:endParaRPr>
          </a:p>
          <a:p>
            <a:pPr lvl="1" algn="just"/>
            <a:r>
              <a:rPr lang="pt-PT" sz="1600" dirty="0" smtClean="0">
                <a:latin typeface="Trebuchet MS" pitchFamily="34" charset="0"/>
              </a:rPr>
              <a:t>O particular apenas pode pretender que uma eventual decisão desfavorável ao seu interesse não seja tomada ilegalmente.</a:t>
            </a:r>
          </a:p>
          <a:p>
            <a:pPr lvl="1" algn="just"/>
            <a:r>
              <a:rPr lang="pt-PT" sz="1600" dirty="0" smtClean="0">
                <a:latin typeface="Trebuchet MS" pitchFamily="34" charset="0"/>
              </a:rPr>
              <a:t>Ex. Se a lei estabelecer que para se ascender a professor catedrático tem de se realizara um concurso público ao qual podem concorrer todos os que possuem determinadas condições legais. Concorrendo três candidatos e um deles não reunir as condições e tiver sido escolhido, os restantes ficam ilegalmente prejudicados e podem recorrer da decisão e a obter a anulação da decisão nos tribunais.</a:t>
            </a:r>
            <a:endParaRPr lang="pt-PT" sz="1600" dirty="0">
              <a:latin typeface="Trebuchet MS" pitchFamily="34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583176"/>
          </a:xfrm>
        </p:spPr>
        <p:txBody>
          <a:bodyPr>
            <a:noAutofit/>
          </a:bodyPr>
          <a:lstStyle/>
          <a:p>
            <a:pPr marL="54864" lvl="3" algn="ctr" rtl="0">
              <a:spcBef>
                <a:spcPct val="0"/>
              </a:spcBef>
            </a:pPr>
            <a:r>
              <a:rPr lang="pt-PT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/>
            </a:r>
            <a:br>
              <a:rPr lang="pt-PT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</a:br>
            <a:r>
              <a:rPr lang="pt-PT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/>
            </a:r>
            <a:br>
              <a:rPr lang="pt-PT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</a:br>
            <a:r>
              <a:rPr lang="pt-PT" sz="20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O </a:t>
            </a:r>
            <a:r>
              <a:rPr lang="pt-PT" sz="2000" b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Serviço Público</a:t>
            </a:r>
            <a:r>
              <a:rPr lang="pt-PT" sz="2000" b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t-PT" sz="2000" b="1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PT" sz="2000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  <p:sp>
        <p:nvSpPr>
          <p:cNvPr id="7" name="Marcador de Posição de Conteúdo 6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112568"/>
          </a:xfrm>
        </p:spPr>
        <p:txBody>
          <a:bodyPr>
            <a:normAutofit fontScale="92500" lnSpcReduction="20000"/>
          </a:bodyPr>
          <a:lstStyle/>
          <a:p>
            <a:r>
              <a:rPr lang="pt-PT" sz="2100" b="1" dirty="0" err="1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Concepção</a:t>
            </a:r>
            <a:r>
              <a:rPr lang="pt-PT" sz="2100" b="1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 de serviço público é dinâmica </a:t>
            </a:r>
          </a:p>
          <a:p>
            <a:endParaRPr lang="pt-PT" sz="1800" dirty="0" smtClean="0">
              <a:latin typeface="Trebuchet MS" pitchFamily="34" charset="0"/>
            </a:endParaRPr>
          </a:p>
          <a:p>
            <a:pPr lvl="2">
              <a:buFont typeface="Wingdings" pitchFamily="2" charset="2"/>
              <a:buChar char="§"/>
            </a:pPr>
            <a:r>
              <a:rPr lang="pt-PT" sz="1900" dirty="0" smtClean="0">
                <a:latin typeface="Trebuchet MS" pitchFamily="34" charset="0"/>
              </a:rPr>
              <a:t>Evolução dos estados e da sua dimensão política e ideológica</a:t>
            </a:r>
          </a:p>
          <a:p>
            <a:pPr lvl="2">
              <a:buFont typeface="Wingdings" pitchFamily="2" charset="2"/>
              <a:buChar char="§"/>
            </a:pPr>
            <a:r>
              <a:rPr lang="pt-PT" sz="1900" dirty="0" smtClean="0">
                <a:latin typeface="Trebuchet MS" pitchFamily="34" charset="0"/>
              </a:rPr>
              <a:t>Evolução e dimensão dos direitos sociais e políticos</a:t>
            </a:r>
          </a:p>
          <a:p>
            <a:pPr lvl="2">
              <a:buFont typeface="Wingdings" pitchFamily="2" charset="2"/>
              <a:buChar char="§"/>
            </a:pPr>
            <a:r>
              <a:rPr lang="pt-PT" sz="1900" dirty="0" smtClean="0">
                <a:latin typeface="Trebuchet MS" pitchFamily="34" charset="0"/>
              </a:rPr>
              <a:t>Dimensão da Administração Pública </a:t>
            </a:r>
          </a:p>
          <a:p>
            <a:pPr lvl="2">
              <a:buFont typeface="Wingdings" pitchFamily="2" charset="2"/>
              <a:buChar char="§"/>
            </a:pPr>
            <a:r>
              <a:rPr lang="pt-PT" sz="1900" dirty="0" smtClean="0">
                <a:latin typeface="Trebuchet MS" pitchFamily="34" charset="0"/>
              </a:rPr>
              <a:t>Papel que o Estado deve exercer no domínio público e privado</a:t>
            </a:r>
          </a:p>
          <a:p>
            <a:pPr lvl="1"/>
            <a:endParaRPr lang="pt-PT" sz="1800" dirty="0" smtClean="0">
              <a:latin typeface="Trebuchet MS" pitchFamily="34" charset="0"/>
            </a:endParaRPr>
          </a:p>
          <a:p>
            <a:r>
              <a:rPr lang="pt-PT" sz="2100" b="1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Conceito </a:t>
            </a:r>
          </a:p>
          <a:p>
            <a:endParaRPr lang="pt-PT" sz="1800" dirty="0" smtClean="0">
              <a:latin typeface="Trebuchet MS" pitchFamily="34" charset="0"/>
            </a:endParaRPr>
          </a:p>
          <a:p>
            <a:pPr lvl="1" algn="just"/>
            <a:r>
              <a:rPr lang="pt-PT" sz="1800" i="1" dirty="0" smtClean="0">
                <a:latin typeface="Trebuchet MS" pitchFamily="34" charset="0"/>
              </a:rPr>
              <a:t>“</a:t>
            </a:r>
            <a:r>
              <a:rPr lang="pt-PT" sz="1700" i="1" dirty="0" smtClean="0">
                <a:latin typeface="Trebuchet MS" pitchFamily="34" charset="0"/>
              </a:rPr>
              <a:t>Noções ditas fundamentais cujo conteúdo só pode ser concretizado por breves períodos de tempo e cujos contornos se quebram rapidamente com as contradições das leis e das decisões jurisprudenciais. A história do serviço público demonstrou que o único sentido do termo é o que lhe foi conferido pelas fantasias titubeantes do legislador e pelos esforços pragmáticos do juiz</a:t>
            </a:r>
            <a:r>
              <a:rPr lang="pt-PT" sz="1800" i="1" dirty="0" smtClean="0">
                <a:latin typeface="Trebuchet MS" pitchFamily="34" charset="0"/>
              </a:rPr>
              <a:t>”   (</a:t>
            </a:r>
            <a:r>
              <a:rPr lang="pt-PT" sz="1800" b="1" dirty="0" err="1" smtClean="0">
                <a:latin typeface="Trebuchet MS" pitchFamily="34" charset="0"/>
              </a:rPr>
              <a:t>Chenot</a:t>
            </a:r>
            <a:r>
              <a:rPr lang="pt-PT" sz="1800" dirty="0" smtClean="0">
                <a:latin typeface="Trebuchet MS" pitchFamily="34" charset="0"/>
              </a:rPr>
              <a:t>, B., </a:t>
            </a:r>
            <a:r>
              <a:rPr lang="pt-PT" sz="1800" u="sng" dirty="0" err="1" smtClean="0">
                <a:latin typeface="Trebuchet MS" pitchFamily="34" charset="0"/>
              </a:rPr>
              <a:t>L’Existencialisme</a:t>
            </a:r>
            <a:r>
              <a:rPr lang="pt-PT" sz="1800" u="sng" dirty="0" smtClean="0">
                <a:latin typeface="Trebuchet MS" pitchFamily="34" charset="0"/>
              </a:rPr>
              <a:t> </a:t>
            </a:r>
            <a:r>
              <a:rPr lang="pt-PT" sz="1800" u="sng" dirty="0" err="1" smtClean="0">
                <a:latin typeface="Trebuchet MS" pitchFamily="34" charset="0"/>
              </a:rPr>
              <a:t>et</a:t>
            </a:r>
            <a:r>
              <a:rPr lang="pt-PT" sz="1800" u="sng" dirty="0" smtClean="0">
                <a:latin typeface="Trebuchet MS" pitchFamily="34" charset="0"/>
              </a:rPr>
              <a:t> </a:t>
            </a:r>
            <a:r>
              <a:rPr lang="pt-PT" sz="1800" u="sng" dirty="0" err="1" smtClean="0">
                <a:latin typeface="Trebuchet MS" pitchFamily="34" charset="0"/>
              </a:rPr>
              <a:t>le</a:t>
            </a:r>
            <a:r>
              <a:rPr lang="pt-PT" sz="1800" u="sng" dirty="0" smtClean="0">
                <a:latin typeface="Trebuchet MS" pitchFamily="34" charset="0"/>
              </a:rPr>
              <a:t> </a:t>
            </a:r>
            <a:r>
              <a:rPr lang="pt-PT" sz="1800" u="sng" dirty="0" err="1" smtClean="0">
                <a:latin typeface="Trebuchet MS" pitchFamily="34" charset="0"/>
              </a:rPr>
              <a:t>Droit</a:t>
            </a:r>
            <a:r>
              <a:rPr lang="pt-PT" sz="1800" u="sng" dirty="0" smtClean="0">
                <a:latin typeface="Trebuchet MS" pitchFamily="34" charset="0"/>
              </a:rPr>
              <a:t>)</a:t>
            </a:r>
          </a:p>
          <a:p>
            <a:pPr lvl="1"/>
            <a:endParaRPr lang="pt-PT" sz="1800" u="sng" dirty="0" smtClean="0">
              <a:latin typeface="Trebuchet MS" pitchFamily="34" charset="0"/>
            </a:endParaRPr>
          </a:p>
          <a:p>
            <a:pPr lvl="1" algn="just"/>
            <a:r>
              <a:rPr lang="pt-PT" sz="1800" dirty="0" smtClean="0">
                <a:latin typeface="Trebuchet MS" pitchFamily="34" charset="0"/>
              </a:rPr>
              <a:t>“</a:t>
            </a:r>
            <a:r>
              <a:rPr lang="pt-PT" sz="1700" dirty="0" smtClean="0">
                <a:latin typeface="Trebuchet MS" pitchFamily="34" charset="0"/>
              </a:rPr>
              <a:t>Modo particular de </a:t>
            </a:r>
            <a:r>
              <a:rPr lang="pt-PT" sz="1700" dirty="0" err="1" smtClean="0">
                <a:latin typeface="Trebuchet MS" pitchFamily="34" charset="0"/>
              </a:rPr>
              <a:t>actuar</a:t>
            </a:r>
            <a:r>
              <a:rPr lang="pt-PT" sz="1700" dirty="0" smtClean="0">
                <a:latin typeface="Trebuchet MS" pitchFamily="34" charset="0"/>
              </a:rPr>
              <a:t> da autoridade pública a fim de facultar, por modo regular e contínuo, a quantos dele careçam, os meios idóneos para satisfação de uma necessidade </a:t>
            </a:r>
            <a:r>
              <a:rPr lang="pt-PT" sz="1700" dirty="0" err="1" smtClean="0">
                <a:latin typeface="Trebuchet MS" pitchFamily="34" charset="0"/>
              </a:rPr>
              <a:t>colectiva</a:t>
            </a:r>
            <a:r>
              <a:rPr lang="pt-PT" sz="1700" dirty="0" smtClean="0">
                <a:latin typeface="Trebuchet MS" pitchFamily="34" charset="0"/>
              </a:rPr>
              <a:t> individualmente sentida</a:t>
            </a:r>
            <a:r>
              <a:rPr lang="pt-PT" sz="1800" dirty="0" smtClean="0">
                <a:latin typeface="Trebuchet MS" pitchFamily="34" charset="0"/>
              </a:rPr>
              <a:t>” (M. Caetano, Manual de Direito Administrativo</a:t>
            </a:r>
            <a:r>
              <a:rPr lang="pt-PT" sz="1200" dirty="0" smtClean="0"/>
              <a:t>)</a:t>
            </a:r>
          </a:p>
          <a:p>
            <a:pPr lvl="1"/>
            <a:endParaRPr lang="pt-PT" sz="12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  <p:sp>
        <p:nvSpPr>
          <p:cNvPr id="5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64150"/>
          </a:xfrm>
        </p:spPr>
        <p:txBody>
          <a:bodyPr>
            <a:normAutofit lnSpcReduction="10000"/>
          </a:bodyPr>
          <a:lstStyle/>
          <a:p>
            <a:pPr lvl="2" algn="just">
              <a:buFont typeface="Wingdings" pitchFamily="2" charset="2"/>
              <a:buChar char="Ø"/>
            </a:pPr>
            <a:r>
              <a:rPr lang="pt-PT" sz="1800" b="1" dirty="0" smtClean="0">
                <a:solidFill>
                  <a:schemeClr val="accent2">
                    <a:lumMod val="75000"/>
                  </a:schemeClr>
                </a:solidFill>
                <a:latin typeface="Trebuchet MS" pitchFamily="34" charset="0"/>
              </a:rPr>
              <a:t>Evolução</a:t>
            </a:r>
          </a:p>
          <a:p>
            <a:pPr lvl="2" algn="just">
              <a:buFont typeface="Wingdings" pitchFamily="2" charset="2"/>
              <a:buChar char="Ø"/>
            </a:pPr>
            <a:endParaRPr lang="pt-PT" sz="1600" dirty="0" smtClean="0">
              <a:latin typeface="+mj-lt"/>
            </a:endParaRPr>
          </a:p>
          <a:p>
            <a:pPr lvl="5" algn="just">
              <a:buFont typeface="Wingdings" pitchFamily="2" charset="2"/>
              <a:buChar char="q"/>
            </a:pPr>
            <a:r>
              <a:rPr lang="pt-PT" dirty="0" smtClean="0">
                <a:latin typeface="Trebuchet MS" pitchFamily="34" charset="0"/>
              </a:rPr>
              <a:t> Estado Novo faz coincidir a noção de Serviço Público com a noção de serviço administrativo, ao qual pertenceria a </a:t>
            </a:r>
            <a:r>
              <a:rPr lang="pt-PT" dirty="0" err="1" smtClean="0">
                <a:latin typeface="Trebuchet MS" pitchFamily="34" charset="0"/>
              </a:rPr>
              <a:t>respectiva</a:t>
            </a:r>
            <a:r>
              <a:rPr lang="pt-PT" dirty="0" smtClean="0">
                <a:latin typeface="Trebuchet MS" pitchFamily="34" charset="0"/>
              </a:rPr>
              <a:t> gestão.</a:t>
            </a:r>
          </a:p>
          <a:p>
            <a:pPr lvl="5" algn="just">
              <a:buFont typeface="Wingdings" pitchFamily="2" charset="2"/>
              <a:buChar char="q"/>
            </a:pPr>
            <a:endParaRPr lang="pt-PT" dirty="0" smtClean="0">
              <a:latin typeface="Trebuchet MS" pitchFamily="34" charset="0"/>
            </a:endParaRPr>
          </a:p>
          <a:p>
            <a:pPr lvl="5" algn="just">
              <a:buFont typeface="Wingdings" pitchFamily="2" charset="2"/>
              <a:buChar char="q"/>
            </a:pPr>
            <a:r>
              <a:rPr lang="pt-PT" dirty="0" smtClean="0">
                <a:latin typeface="Trebuchet MS" pitchFamily="34" charset="0"/>
              </a:rPr>
              <a:t>Identificação de serviço público com serviço administrativo e vinculado à Administração e dependente da disciplina do Direito Público, quer em Portugal quer na Europa (anos 60, 70 e 80)</a:t>
            </a:r>
          </a:p>
          <a:p>
            <a:pPr lvl="2" algn="just">
              <a:buNone/>
            </a:pPr>
            <a:endParaRPr lang="pt-PT" sz="1800" dirty="0" smtClean="0">
              <a:latin typeface="Trebuchet MS" pitchFamily="34" charset="0"/>
            </a:endParaRPr>
          </a:p>
          <a:p>
            <a:pPr lvl="5" algn="just">
              <a:buFont typeface="Wingdings" pitchFamily="2" charset="2"/>
              <a:buChar char="q"/>
            </a:pPr>
            <a:r>
              <a:rPr lang="pt-PT" dirty="0" smtClean="0">
                <a:latin typeface="Trebuchet MS" pitchFamily="34" charset="0"/>
              </a:rPr>
              <a:t> Critica a esta </a:t>
            </a:r>
            <a:r>
              <a:rPr lang="pt-PT" dirty="0" err="1" smtClean="0">
                <a:latin typeface="Trebuchet MS" pitchFamily="34" charset="0"/>
              </a:rPr>
              <a:t>concepção</a:t>
            </a:r>
            <a:r>
              <a:rPr lang="pt-PT" dirty="0" smtClean="0">
                <a:latin typeface="Trebuchet MS" pitchFamily="34" charset="0"/>
              </a:rPr>
              <a:t>: “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  <a:latin typeface="Trebuchet MS" pitchFamily="34" charset="0"/>
              </a:rPr>
              <a:t>inaptidão do Estado para gerir sectores económicos inteiros</a:t>
            </a:r>
            <a:r>
              <a:rPr lang="pt-PT" dirty="0" smtClean="0">
                <a:latin typeface="Trebuchet MS" pitchFamily="34" charset="0"/>
              </a:rPr>
              <a:t>”</a:t>
            </a:r>
          </a:p>
          <a:p>
            <a:pPr lvl="5" algn="just">
              <a:buFont typeface="Wingdings" pitchFamily="2" charset="2"/>
              <a:buChar char="q"/>
            </a:pPr>
            <a:endParaRPr lang="pt-PT" dirty="0" smtClean="0">
              <a:latin typeface="Trebuchet MS" pitchFamily="34" charset="0"/>
            </a:endParaRPr>
          </a:p>
          <a:p>
            <a:pPr lvl="8" algn="just">
              <a:buFont typeface="Wingdings" pitchFamily="2" charset="2"/>
              <a:buChar char="§"/>
            </a:pPr>
            <a:r>
              <a:rPr lang="pt-PT" sz="1800" dirty="0" smtClean="0">
                <a:latin typeface="Trebuchet MS" pitchFamily="34" charset="0"/>
              </a:rPr>
              <a:t>Pouco dinâmico face aos clientes</a:t>
            </a:r>
          </a:p>
          <a:p>
            <a:pPr lvl="8" algn="just">
              <a:buFont typeface="Wingdings" pitchFamily="2" charset="2"/>
              <a:buChar char="§"/>
            </a:pPr>
            <a:r>
              <a:rPr lang="pt-PT" sz="1800" dirty="0" smtClean="0">
                <a:latin typeface="Trebuchet MS" pitchFamily="34" charset="0"/>
              </a:rPr>
              <a:t>Paralisia face à evolução tecnológica</a:t>
            </a:r>
          </a:p>
          <a:p>
            <a:pPr lvl="8" algn="just">
              <a:buFont typeface="Wingdings" pitchFamily="2" charset="2"/>
              <a:buChar char="§"/>
            </a:pPr>
            <a:r>
              <a:rPr lang="pt-PT" sz="1800" dirty="0" smtClean="0">
                <a:latin typeface="Trebuchet MS" pitchFamily="34" charset="0"/>
              </a:rPr>
              <a:t>Ausência de reais economias de escala nos custos</a:t>
            </a:r>
          </a:p>
          <a:p>
            <a:pPr lvl="8" algn="just">
              <a:buFont typeface="Wingdings" pitchFamily="2" charset="2"/>
              <a:buChar char="§"/>
            </a:pPr>
            <a:r>
              <a:rPr lang="pt-PT" sz="1800" dirty="0" smtClean="0">
                <a:latin typeface="Trebuchet MS" pitchFamily="34" charset="0"/>
              </a:rPr>
              <a:t>Condicionamento político dos preços</a:t>
            </a:r>
          </a:p>
          <a:p>
            <a:pPr lvl="8" algn="just">
              <a:buFont typeface="Wingdings" pitchFamily="2" charset="2"/>
              <a:buChar char="§"/>
            </a:pPr>
            <a:r>
              <a:rPr lang="pt-PT" sz="1800" dirty="0" smtClean="0">
                <a:latin typeface="Trebuchet MS" pitchFamily="34" charset="0"/>
              </a:rPr>
              <a:t>Escassa independência das instâncias de regulação</a:t>
            </a:r>
            <a:endParaRPr lang="pt-PT" sz="1800" dirty="0">
              <a:latin typeface="Trebuchet MS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526280"/>
          </a:xfrm>
        </p:spPr>
        <p:txBody>
          <a:bodyPr>
            <a:normAutofit/>
          </a:bodyPr>
          <a:lstStyle/>
          <a:p>
            <a:pPr algn="just"/>
            <a:endParaRPr lang="pt-PT" sz="1800" dirty="0" smtClean="0">
              <a:latin typeface="Trebuchet MS" pitchFamily="34" charset="0"/>
            </a:endParaRPr>
          </a:p>
          <a:p>
            <a:pPr algn="just"/>
            <a:r>
              <a:rPr lang="pt-PT" sz="1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 Economia de mercado e o serviço público</a:t>
            </a:r>
          </a:p>
          <a:p>
            <a:pPr algn="just"/>
            <a:endParaRPr lang="pt-PT" sz="18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just"/>
            <a:r>
              <a:rPr lang="pt-PT" sz="18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Necessidade de o serviço público se adaptar às novas realidades</a:t>
            </a:r>
          </a:p>
          <a:p>
            <a:pPr algn="just"/>
            <a:endParaRPr lang="pt-PT" sz="1800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just"/>
            <a:r>
              <a:rPr lang="pt-PT" sz="18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Um conceitos </a:t>
            </a:r>
            <a:r>
              <a:rPr lang="pt-PT" sz="1800" b="1" i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actual</a:t>
            </a:r>
            <a:endParaRPr lang="pt-PT" sz="1800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just">
              <a:buNone/>
            </a:pPr>
            <a:endParaRPr lang="pt-PT" sz="1800" i="1" dirty="0" smtClean="0">
              <a:latin typeface="Trebuchet MS" pitchFamily="34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pt-PT" sz="1800" dirty="0" smtClean="0">
                <a:latin typeface="Trebuchet MS" pitchFamily="34" charset="0"/>
              </a:rPr>
              <a:t>“</a:t>
            </a:r>
            <a:r>
              <a:rPr lang="pt-PT" sz="1800" i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rebuchet MS" pitchFamily="34" charset="0"/>
              </a:rPr>
              <a:t>Cumprimento de tarefas destinadas ao bem comum de uma população e porque tem um carácter de utilidade geral e deve ser prestado com boas práticas e boa gestão dos recursos públicos que lhe forem atribuídos, a fim de ser concretizado com a máxima qualidade, atentos os recursos disponíveis em cada momento</a:t>
            </a:r>
            <a:r>
              <a:rPr lang="pt-PT" sz="1800" i="1" dirty="0" smtClean="0">
                <a:latin typeface="Trebuchet MS" pitchFamily="34" charset="0"/>
              </a:rPr>
              <a:t>”   (</a:t>
            </a:r>
            <a:r>
              <a:rPr lang="pt-PT" sz="1800" dirty="0" smtClean="0">
                <a:latin typeface="Trebuchet MS" pitchFamily="34" charset="0"/>
              </a:rPr>
              <a:t>Relatório do Grupo de Trabalho para a definição do conceito de serviço público para a comunicação social, 14.11.2011)</a:t>
            </a:r>
            <a:endParaRPr lang="pt-PT" sz="1800" dirty="0">
              <a:latin typeface="Trebuchet MS" pitchFamily="34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832648"/>
          </a:xfrm>
        </p:spPr>
        <p:txBody>
          <a:bodyPr>
            <a:noAutofit/>
          </a:bodyPr>
          <a:lstStyle/>
          <a:p>
            <a:pPr algn="just"/>
            <a:endParaRPr lang="pt-PT" sz="1800" dirty="0" smtClean="0">
              <a:latin typeface="Trebuchet MS" pitchFamily="34" charset="0"/>
            </a:endParaRPr>
          </a:p>
          <a:p>
            <a:pPr algn="just"/>
            <a:r>
              <a:rPr lang="pt-PT" sz="1800" dirty="0" smtClean="0">
                <a:latin typeface="Trebuchet MS" pitchFamily="34" charset="0"/>
              </a:rPr>
              <a:t>Conceito e a práxis do serviço público caminha a passos largos no “</a:t>
            </a:r>
            <a:r>
              <a:rPr lang="pt-PT" sz="1800" i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rebuchet MS" pitchFamily="34" charset="0"/>
              </a:rPr>
              <a:t>sentido do reconhecimento da validade de serviços públicos para efeitos de satisfação de necessidades </a:t>
            </a:r>
            <a:r>
              <a:rPr lang="pt-PT" sz="1800" i="1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rebuchet MS" pitchFamily="34" charset="0"/>
              </a:rPr>
              <a:t>colectivas</a:t>
            </a:r>
            <a:r>
              <a:rPr lang="pt-PT" sz="1800" i="1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rebuchet MS" pitchFamily="34" charset="0"/>
              </a:rPr>
              <a:t>, individualmente sentidas e do abandono da antiga ligação entre serviço público e a titularidade administrativa</a:t>
            </a:r>
            <a:r>
              <a:rPr lang="pt-PT" sz="1800" i="1" dirty="0" smtClean="0">
                <a:latin typeface="Trebuchet MS" pitchFamily="34" charset="0"/>
              </a:rPr>
              <a:t>”(</a:t>
            </a:r>
            <a:r>
              <a:rPr lang="pt-PT" sz="1800" b="1" dirty="0" err="1" smtClean="0">
                <a:latin typeface="Trebuchet MS" pitchFamily="34" charset="0"/>
              </a:rPr>
              <a:t>Bilhim</a:t>
            </a:r>
            <a:r>
              <a:rPr lang="pt-PT" sz="1800" dirty="0" smtClean="0">
                <a:latin typeface="Trebuchet MS" pitchFamily="34" charset="0"/>
              </a:rPr>
              <a:t>, João, </a:t>
            </a:r>
            <a:r>
              <a:rPr lang="pt-PT" sz="1800" u="sng" dirty="0" smtClean="0">
                <a:latin typeface="Trebuchet MS" pitchFamily="34" charset="0"/>
              </a:rPr>
              <a:t>Ciência da Administração).</a:t>
            </a:r>
          </a:p>
          <a:p>
            <a:pPr algn="just"/>
            <a:endParaRPr lang="pt-PT" sz="1800" u="sng" dirty="0" smtClean="0">
              <a:latin typeface="Trebuchet MS" pitchFamily="34" charset="0"/>
            </a:endParaRPr>
          </a:p>
          <a:p>
            <a:pPr algn="just"/>
            <a:endParaRPr lang="pt-PT" sz="1800" u="sng" dirty="0" smtClean="0">
              <a:latin typeface="Trebuchet MS" pitchFamily="34" charset="0"/>
            </a:endParaRPr>
          </a:p>
          <a:p>
            <a:pPr algn="just"/>
            <a:r>
              <a:rPr lang="pt-PT" sz="18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Trebuchet MS" pitchFamily="34" charset="0"/>
              </a:rPr>
              <a:t>A fuga para o direito privado</a:t>
            </a:r>
          </a:p>
          <a:p>
            <a:pPr algn="just"/>
            <a:endParaRPr lang="pt-PT" sz="1800" i="1" dirty="0" smtClean="0">
              <a:solidFill>
                <a:schemeClr val="accent3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just"/>
            <a:r>
              <a:rPr lang="pt-PT" sz="1800" b="1" i="1" dirty="0" smtClean="0">
                <a:solidFill>
                  <a:schemeClr val="accent3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Hoje</a:t>
            </a:r>
            <a:r>
              <a:rPr lang="pt-P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: </a:t>
            </a:r>
          </a:p>
          <a:p>
            <a:pPr lvl="2" algn="just">
              <a:buNone/>
            </a:pPr>
            <a:r>
              <a:rPr lang="pt-PT" sz="1600" i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O SERVIÇO PÚBLICO PODE ENTENDER-SE COMO</a:t>
            </a:r>
            <a:r>
              <a:rPr lang="pt-PT" sz="18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: </a:t>
            </a:r>
          </a:p>
          <a:p>
            <a:pPr lvl="3" algn="just"/>
            <a:r>
              <a:rPr lang="pt-PT" sz="1600" i="1" dirty="0" err="1" smtClean="0">
                <a:latin typeface="Trebuchet MS" pitchFamily="34" charset="0"/>
              </a:rPr>
              <a:t>Acções</a:t>
            </a:r>
            <a:r>
              <a:rPr lang="pt-PT" sz="1600" i="1" dirty="0" smtClean="0">
                <a:latin typeface="Trebuchet MS" pitchFamily="34" charset="0"/>
              </a:rPr>
              <a:t> organizacionais que visam a satisfação de necessidades </a:t>
            </a:r>
            <a:r>
              <a:rPr lang="pt-PT" sz="1600" i="1" dirty="0" err="1" smtClean="0">
                <a:latin typeface="Trebuchet MS" pitchFamily="34" charset="0"/>
              </a:rPr>
              <a:t>colectivas</a:t>
            </a:r>
            <a:r>
              <a:rPr lang="pt-PT" sz="1600" i="1" dirty="0" smtClean="0">
                <a:latin typeface="Trebuchet MS" pitchFamily="34" charset="0"/>
              </a:rPr>
              <a:t>, individualmente sentidas, através do fornecimento de bens e/ou serviços distribuídos</a:t>
            </a:r>
            <a:r>
              <a:rPr lang="pt-PT" sz="1800" i="1" dirty="0" smtClean="0">
                <a:latin typeface="Trebuchet MS" pitchFamily="34" charset="0"/>
              </a:rPr>
              <a:t>:</a:t>
            </a:r>
          </a:p>
          <a:p>
            <a:pPr lvl="8" algn="just">
              <a:buNone/>
            </a:pPr>
            <a:endParaRPr lang="pt-PT" sz="1800" i="1" dirty="0" smtClean="0">
              <a:latin typeface="Trebuchet MS" pitchFamily="34" charset="0"/>
            </a:endParaRPr>
          </a:p>
          <a:p>
            <a:pPr marL="2080260" lvl="8" indent="-342900" algn="just">
              <a:buAutoNum type="arabicPeriod"/>
            </a:pPr>
            <a:r>
              <a:rPr lang="pt-PT" i="1" dirty="0" smtClean="0">
                <a:latin typeface="Trebuchet MS" pitchFamily="34" charset="0"/>
              </a:rPr>
              <a:t>Gratuitamente</a:t>
            </a:r>
          </a:p>
          <a:p>
            <a:pPr marL="2080260" lvl="8" indent="-342900" algn="just">
              <a:buAutoNum type="arabicPeriod"/>
            </a:pPr>
            <a:r>
              <a:rPr lang="pt-PT" i="1" dirty="0" smtClean="0">
                <a:latin typeface="Trebuchet MS" pitchFamily="34" charset="0"/>
              </a:rPr>
              <a:t>A preço inferior ao custo de produção</a:t>
            </a:r>
          </a:p>
          <a:p>
            <a:pPr marL="2080260" lvl="8" indent="-342900" algn="just">
              <a:buAutoNum type="arabicPeriod"/>
            </a:pPr>
            <a:r>
              <a:rPr lang="pt-PT" i="1" dirty="0" smtClean="0">
                <a:latin typeface="Trebuchet MS" pitchFamily="34" charset="0"/>
              </a:rPr>
              <a:t>A preço superior ao custo de produção, mas inferior ao que seria praticado no mercado</a:t>
            </a:r>
          </a:p>
          <a:p>
            <a:pPr marL="1280160" lvl="3" indent="-457200" algn="just">
              <a:buAutoNum type="arabicPeriod"/>
            </a:pPr>
            <a:endParaRPr lang="pt-PT" sz="1800" i="1" dirty="0" smtClean="0">
              <a:latin typeface="Trebuchet MS" pitchFamily="34" charset="0"/>
            </a:endParaRPr>
          </a:p>
          <a:p>
            <a:pPr algn="just"/>
            <a:endParaRPr lang="pt-PT" sz="1800" dirty="0">
              <a:solidFill>
                <a:schemeClr val="accent3">
                  <a:lumMod val="40000"/>
                  <a:lumOff val="6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548680"/>
            <a:ext cx="8229600" cy="5400600"/>
          </a:xfrm>
        </p:spPr>
        <p:txBody>
          <a:bodyPr>
            <a:normAutofit fontScale="77500" lnSpcReduction="20000"/>
          </a:bodyPr>
          <a:lstStyle/>
          <a:p>
            <a:pPr lvl="1" algn="just">
              <a:buFont typeface="Wingdings" pitchFamily="2" charset="2"/>
              <a:buChar char="q"/>
            </a:pPr>
            <a:r>
              <a:rPr lang="pt-PT" sz="2100" b="1" i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pt-PT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Duplo Sentido</a:t>
            </a:r>
          </a:p>
          <a:p>
            <a:pPr lvl="1" algn="just"/>
            <a:endParaRPr lang="pt-PT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pt-P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Determina a missão de prestação do serviço por parte do Estado</a:t>
            </a:r>
          </a:p>
          <a:p>
            <a:pPr lvl="2" algn="just">
              <a:buFont typeface="Wingdings" pitchFamily="2" charset="2"/>
              <a:buChar char="Ø"/>
            </a:pPr>
            <a:endParaRPr lang="pt-PT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pt-PT" i="1" dirty="0" smtClean="0">
                <a:latin typeface="Trebuchet MS" pitchFamily="34" charset="0"/>
              </a:rPr>
              <a:t> Associação com a organização pública, quase sempre motivada pela titularidade administrativa que lhe é inerente</a:t>
            </a:r>
          </a:p>
          <a:p>
            <a:pPr lvl="2" algn="just">
              <a:buFont typeface="Wingdings" pitchFamily="2" charset="2"/>
              <a:buChar char="Ø"/>
            </a:pPr>
            <a:endParaRPr lang="pt-PT" sz="2100" i="1" dirty="0" smtClean="0">
              <a:latin typeface="Trebuchet MS" pitchFamily="34" charset="0"/>
            </a:endParaRPr>
          </a:p>
          <a:p>
            <a:pPr lvl="2" algn="just">
              <a:buFont typeface="Wingdings" pitchFamily="2" charset="2"/>
              <a:buChar char="Ø"/>
            </a:pPr>
            <a:endParaRPr lang="pt-PT" sz="2100" i="1" dirty="0" smtClean="0">
              <a:latin typeface="Trebuchet MS" pitchFamily="34" charset="0"/>
            </a:endParaRPr>
          </a:p>
          <a:p>
            <a:pPr lvl="2" algn="just">
              <a:buFont typeface="Wingdings" pitchFamily="2" charset="2"/>
              <a:buChar char="q"/>
            </a:pPr>
            <a:r>
              <a:rPr lang="pt-PT" sz="21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Pelo que</a:t>
            </a:r>
          </a:p>
          <a:p>
            <a:pPr lvl="2" algn="just">
              <a:buFont typeface="Wingdings" pitchFamily="2" charset="2"/>
              <a:buChar char="Ø"/>
            </a:pPr>
            <a:endParaRPr lang="pt-PT" sz="2100" i="1" dirty="0" smtClean="0">
              <a:latin typeface="Trebuchet MS" pitchFamily="34" charset="0"/>
            </a:endParaRPr>
          </a:p>
          <a:p>
            <a:pPr lvl="4" algn="just">
              <a:buFont typeface="Wingdings" pitchFamily="2" charset="2"/>
              <a:buChar char="Ø"/>
            </a:pPr>
            <a:r>
              <a:rPr lang="pt-PT" sz="2100" dirty="0" smtClean="0">
                <a:latin typeface="Trebuchet MS" pitchFamily="34" charset="0"/>
              </a:rPr>
              <a:t>exige que se faça a </a:t>
            </a:r>
            <a:r>
              <a:rPr lang="pt-PT" sz="2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rebuchet MS" pitchFamily="34" charset="0"/>
              </a:rPr>
              <a:t>análise do contexto em que está inserido</a:t>
            </a:r>
            <a:r>
              <a:rPr lang="pt-PT" sz="2100" dirty="0" smtClean="0">
                <a:latin typeface="Trebuchet MS" pitchFamily="34" charset="0"/>
              </a:rPr>
              <a:t> (</a:t>
            </a:r>
            <a:r>
              <a:rPr lang="pt-PT" sz="2100" dirty="0" err="1" smtClean="0">
                <a:latin typeface="Trebuchet MS" pitchFamily="34" charset="0"/>
              </a:rPr>
              <a:t>época;as</a:t>
            </a:r>
            <a:r>
              <a:rPr lang="pt-PT" sz="2100" dirty="0" smtClean="0">
                <a:latin typeface="Trebuchet MS" pitchFamily="34" charset="0"/>
              </a:rPr>
              <a:t> metas que deve atingir, </a:t>
            </a:r>
            <a:r>
              <a:rPr lang="pt-PT" sz="2100" dirty="0" err="1" smtClean="0">
                <a:latin typeface="Trebuchet MS" pitchFamily="34" charset="0"/>
              </a:rPr>
              <a:t>etc</a:t>
            </a:r>
            <a:r>
              <a:rPr lang="pt-PT" sz="2100" dirty="0" smtClean="0">
                <a:latin typeface="Trebuchet MS" pitchFamily="34" charset="0"/>
              </a:rPr>
              <a:t>)</a:t>
            </a:r>
          </a:p>
          <a:p>
            <a:pPr lvl="4" algn="just">
              <a:buFont typeface="Wingdings" pitchFamily="2" charset="2"/>
              <a:buChar char="Ø"/>
            </a:pPr>
            <a:endParaRPr lang="pt-PT" sz="2100" dirty="0" smtClean="0">
              <a:latin typeface="Trebuchet MS" pitchFamily="34" charset="0"/>
            </a:endParaRPr>
          </a:p>
          <a:p>
            <a:pPr lvl="4" algn="just">
              <a:buFont typeface="Wingdings" pitchFamily="2" charset="2"/>
              <a:buChar char="Ø"/>
            </a:pPr>
            <a:r>
              <a:rPr lang="pt-PT" sz="2100" dirty="0" smtClean="0">
                <a:latin typeface="Trebuchet MS" pitchFamily="34" charset="0"/>
              </a:rPr>
              <a:t>O que no passado foi considerado de interesse público pode não o ser hoje, da mesma forma que </a:t>
            </a:r>
            <a:r>
              <a:rPr lang="pt-PT" sz="21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rebuchet MS" pitchFamily="34" charset="0"/>
              </a:rPr>
              <a:t>o que hoje não é conveniente ao interesse público talvez o seja no futuro</a:t>
            </a:r>
          </a:p>
          <a:p>
            <a:pPr lvl="4" algn="just">
              <a:buFont typeface="Wingdings" pitchFamily="2" charset="2"/>
              <a:buChar char="Ø"/>
            </a:pPr>
            <a:endParaRPr lang="pt-PT" sz="2100" dirty="0" smtClean="0">
              <a:latin typeface="Trebuchet MS" pitchFamily="34" charset="0"/>
            </a:endParaRPr>
          </a:p>
          <a:p>
            <a:pPr lvl="4" algn="just">
              <a:buFont typeface="Wingdings" pitchFamily="2" charset="2"/>
              <a:buChar char="Ø"/>
            </a:pPr>
            <a:r>
              <a:rPr lang="pt-PT" sz="2100" dirty="0" smtClean="0">
                <a:latin typeface="Trebuchet MS" pitchFamily="34" charset="0"/>
              </a:rPr>
              <a:t>numa sociedade complexa e pluralista </a:t>
            </a:r>
            <a:r>
              <a:rPr lang="pt-PT" sz="21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rebuchet MS" pitchFamily="34" charset="0"/>
              </a:rPr>
              <a:t>não existe apenas um interesse público</a:t>
            </a:r>
            <a:r>
              <a:rPr lang="pt-PT" sz="2100" dirty="0" smtClean="0">
                <a:latin typeface="Trebuchet MS" pitchFamily="34" charset="0"/>
              </a:rPr>
              <a:t>, mas vários (preservação da saúde pública, maior liberdade de expressão, melhores meios possíveis de sustentação dos órgãos de imprensa, combate ao </a:t>
            </a:r>
            <a:r>
              <a:rPr lang="pt-PT" sz="2100" dirty="0" err="1" smtClean="0">
                <a:latin typeface="Trebuchet MS" pitchFamily="34" charset="0"/>
              </a:rPr>
              <a:t>déficit</a:t>
            </a:r>
            <a:r>
              <a:rPr lang="pt-PT" sz="2100" dirty="0" smtClean="0">
                <a:latin typeface="Trebuchet MS" pitchFamily="34" charset="0"/>
              </a:rPr>
              <a:t> público, melhoria e ampliação dos serviços públicos).</a:t>
            </a:r>
          </a:p>
          <a:p>
            <a:endParaRPr lang="pt-PT" dirty="0">
              <a:latin typeface="Trebuchet MS" pitchFamily="34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  <p:graphicFrame>
        <p:nvGraphicFramePr>
          <p:cNvPr id="5" name="Marcador de Posição de Conteúdo 4"/>
          <p:cNvGraphicFramePr>
            <a:graphicFrameLocks noGrp="1"/>
          </p:cNvGraphicFramePr>
          <p:nvPr>
            <p:ph idx="1"/>
          </p:nvPr>
        </p:nvGraphicFramePr>
        <p:xfrm>
          <a:off x="1187624" y="2276872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2368"/>
                <a:gridCol w="27836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pt-PT" sz="18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Bem Público </a:t>
                      </a:r>
                      <a:endParaRPr lang="pt-PT" dirty="0">
                        <a:solidFill>
                          <a:schemeClr val="accent4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PT" sz="18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Serviço Público</a:t>
                      </a:r>
                      <a:endParaRPr lang="pt-PT" dirty="0">
                        <a:solidFill>
                          <a:schemeClr val="accent4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pt-PT" dirty="0" smtClean="0"/>
                        <a:t>Não</a:t>
                      </a:r>
                      <a:r>
                        <a:rPr lang="pt-PT" baseline="0" dirty="0" smtClean="0"/>
                        <a:t> rival no consumo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pt-PT" dirty="0" smtClean="0"/>
                        <a:t>Bem fornecido a todos com</a:t>
                      </a:r>
                      <a:r>
                        <a:rPr lang="pt-PT" baseline="0" dirty="0" smtClean="0"/>
                        <a:t> um preço abaixo do custo</a:t>
                      </a:r>
                      <a:endParaRPr lang="pt-P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pt-PT" dirty="0" smtClean="0"/>
                        <a:t>Não exclusão</a:t>
                      </a:r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ü"/>
                      </a:pPr>
                      <a:r>
                        <a:rPr lang="pt-PT" dirty="0" smtClean="0"/>
                        <a:t>Externalidades</a:t>
                      </a:r>
                      <a:endParaRPr lang="pt-P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ângulo 5"/>
          <p:cNvSpPr/>
          <p:nvPr/>
        </p:nvSpPr>
        <p:spPr>
          <a:xfrm>
            <a:off x="1979712" y="1556792"/>
            <a:ext cx="4411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2" algn="just">
              <a:buFont typeface="Wingdings" pitchFamily="2" charset="2"/>
              <a:buChar char="q"/>
            </a:pPr>
            <a:r>
              <a:rPr lang="pt-PT" i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rebuchet MS" pitchFamily="34" charset="0"/>
              </a:rPr>
              <a:t>Bem Público e Serviço Público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sz="2000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Trebuchet MS" pitchFamily="34" charset="0"/>
              </a:rPr>
              <a:t>Questões  para discussão</a:t>
            </a:r>
            <a:endParaRPr lang="pt-PT" sz="2000" b="1" u="sng" dirty="0">
              <a:solidFill>
                <a:schemeClr val="accent4">
                  <a:lumMod val="60000"/>
                  <a:lumOff val="40000"/>
                </a:schemeClr>
              </a:solidFill>
              <a:latin typeface="Trebuchet MS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PT" sz="1800" dirty="0" smtClean="0">
              <a:latin typeface="+mj-lt"/>
            </a:endParaRPr>
          </a:p>
          <a:p>
            <a:pPr>
              <a:buNone/>
            </a:pPr>
            <a:endParaRPr lang="pt-PT" sz="1800" dirty="0" smtClean="0">
              <a:latin typeface="+mj-lt"/>
            </a:endParaRPr>
          </a:p>
          <a:p>
            <a:pPr>
              <a:buNone/>
            </a:pPr>
            <a:r>
              <a:rPr lang="pt-PT" sz="1800" dirty="0" smtClean="0">
                <a:latin typeface="+mj-lt"/>
              </a:rPr>
              <a:t>	</a:t>
            </a:r>
          </a:p>
          <a:p>
            <a:pPr>
              <a:buNone/>
            </a:pPr>
            <a:endParaRPr lang="pt-PT" sz="1800" dirty="0" smtClean="0">
              <a:latin typeface="+mj-lt"/>
            </a:endParaRPr>
          </a:p>
          <a:p>
            <a:pPr>
              <a:buNone/>
            </a:pPr>
            <a:r>
              <a:rPr lang="pt-PT" sz="1800" dirty="0" smtClean="0">
                <a:latin typeface="+mj-lt"/>
              </a:rPr>
              <a:t>	</a:t>
            </a:r>
            <a:endParaRPr lang="pt-PT" sz="1800" dirty="0">
              <a:latin typeface="+mj-lt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  <p:sp>
        <p:nvSpPr>
          <p:cNvPr id="8" name="CaixaDeTexto 7"/>
          <p:cNvSpPr txBox="1"/>
          <p:nvPr/>
        </p:nvSpPr>
        <p:spPr>
          <a:xfrm>
            <a:off x="899592" y="2132856"/>
            <a:ext cx="74168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b="1" dirty="0" smtClean="0">
                <a:latin typeface="Trebuchet MS" pitchFamily="34" charset="0"/>
              </a:rPr>
              <a:t>Governo invoca interesse público para travar providência cautelar dos trabalhadores do fisco: </a:t>
            </a:r>
            <a:r>
              <a:rPr lang="pt-PT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discuta a </a:t>
            </a:r>
            <a:r>
              <a:rPr lang="pt-PT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temática</a:t>
            </a:r>
          </a:p>
          <a:p>
            <a:pPr algn="just"/>
            <a:endParaRPr lang="pt-PT" b="1" u="sng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just"/>
            <a:endParaRPr lang="pt-PT" b="1" u="sng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just"/>
            <a:r>
              <a:rPr lang="pt-P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 RTP leva a cabo um serviço público  claramente delimitado, apresentando na sua grelha de programas, várias entrevistas a políticos e ex-políticos e a outros </a:t>
            </a:r>
            <a:r>
              <a:rPr lang="pt-PT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opinion</a:t>
            </a:r>
            <a:r>
              <a:rPr lang="pt-P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</a:t>
            </a:r>
            <a:r>
              <a:rPr lang="pt-PT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makers</a:t>
            </a:r>
            <a:r>
              <a:rPr lang="pt-P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. </a:t>
            </a:r>
            <a:r>
              <a:rPr lang="pt-PT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Comente.</a:t>
            </a:r>
            <a:endParaRPr lang="pt-PT" u="sng" dirty="0" smtClean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endParaRPr lang="pt-P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 dirty="0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4078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PT" sz="1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Bibliografia Complementar</a:t>
            </a:r>
          </a:p>
          <a:p>
            <a:endParaRPr lang="pt-PT" sz="1800" dirty="0" smtClean="0">
              <a:latin typeface="Trebuchet MS" pitchFamily="34" charset="0"/>
            </a:endParaRPr>
          </a:p>
          <a:p>
            <a:endParaRPr lang="pt-PT" sz="1800" dirty="0" smtClean="0">
              <a:latin typeface="Trebuchet MS" pitchFamily="34" charset="0"/>
            </a:endParaRPr>
          </a:p>
          <a:p>
            <a:pPr lvl="1"/>
            <a:r>
              <a:rPr lang="en-US" sz="1800" b="1" dirty="0" smtClean="0">
                <a:latin typeface="Trebuchet MS" pitchFamily="34" charset="0"/>
              </a:rPr>
              <a:t>CHEVALIER</a:t>
            </a:r>
            <a:r>
              <a:rPr lang="en-US" sz="1800" dirty="0" smtClean="0">
                <a:latin typeface="Trebuchet MS" pitchFamily="34" charset="0"/>
              </a:rPr>
              <a:t>, Jacques - </a:t>
            </a:r>
            <a:r>
              <a:rPr lang="en-US" sz="1800" u="sng" dirty="0" smtClean="0">
                <a:latin typeface="Trebuchet MS" pitchFamily="34" charset="0"/>
              </a:rPr>
              <a:t>Science Administrative</a:t>
            </a:r>
            <a:r>
              <a:rPr lang="en-US" sz="1800" dirty="0" smtClean="0">
                <a:latin typeface="Trebuchet MS" pitchFamily="34" charset="0"/>
              </a:rPr>
              <a:t>. 2. Ed., Paris: PUF, 1994</a:t>
            </a:r>
          </a:p>
          <a:p>
            <a:pPr lvl="1"/>
            <a:endParaRPr lang="en-US" sz="1800" dirty="0" smtClean="0">
              <a:latin typeface="Trebuchet MS" pitchFamily="34" charset="0"/>
            </a:endParaRPr>
          </a:p>
          <a:p>
            <a:pPr lvl="1"/>
            <a:r>
              <a:rPr lang="en-US" sz="1800" b="1" dirty="0" smtClean="0">
                <a:latin typeface="Trebuchet MS" pitchFamily="34" charset="0"/>
              </a:rPr>
              <a:t>CAUPERS</a:t>
            </a:r>
            <a:r>
              <a:rPr lang="en-US" sz="1800" dirty="0" smtClean="0">
                <a:latin typeface="Trebuchet MS" pitchFamily="34" charset="0"/>
              </a:rPr>
              <a:t>, </a:t>
            </a:r>
            <a:r>
              <a:rPr lang="en-US" sz="1800" dirty="0" err="1" smtClean="0">
                <a:latin typeface="Trebuchet MS" pitchFamily="34" charset="0"/>
              </a:rPr>
              <a:t>João</a:t>
            </a:r>
            <a:r>
              <a:rPr lang="en-US" sz="1800" dirty="0" smtClean="0">
                <a:latin typeface="Trebuchet MS" pitchFamily="34" charset="0"/>
              </a:rPr>
              <a:t> - </a:t>
            </a:r>
            <a:r>
              <a:rPr lang="en-US" sz="1800" u="sng" dirty="0" smtClean="0">
                <a:latin typeface="Trebuchet MS" pitchFamily="34" charset="0"/>
              </a:rPr>
              <a:t>A </a:t>
            </a:r>
            <a:r>
              <a:rPr lang="en-US" sz="1800" u="sng" dirty="0" err="1" smtClean="0">
                <a:latin typeface="Trebuchet MS" pitchFamily="34" charset="0"/>
              </a:rPr>
              <a:t>Administração</a:t>
            </a:r>
            <a:r>
              <a:rPr lang="en-US" sz="1800" u="sng" dirty="0" smtClean="0">
                <a:latin typeface="Trebuchet MS" pitchFamily="34" charset="0"/>
              </a:rPr>
              <a:t> </a:t>
            </a:r>
            <a:r>
              <a:rPr lang="en-US" sz="1800" u="sng" dirty="0" err="1" smtClean="0">
                <a:latin typeface="Trebuchet MS" pitchFamily="34" charset="0"/>
              </a:rPr>
              <a:t>Periférica</a:t>
            </a:r>
            <a:r>
              <a:rPr lang="en-US" sz="1800" u="sng" dirty="0" smtClean="0">
                <a:latin typeface="Trebuchet MS" pitchFamily="34" charset="0"/>
              </a:rPr>
              <a:t> do Estado: </a:t>
            </a:r>
            <a:r>
              <a:rPr lang="en-US" sz="1800" u="sng" dirty="0" err="1" smtClean="0">
                <a:latin typeface="Trebuchet MS" pitchFamily="34" charset="0"/>
              </a:rPr>
              <a:t>Estudo</a:t>
            </a:r>
            <a:r>
              <a:rPr lang="en-US" sz="1800" u="sng" dirty="0" smtClean="0">
                <a:latin typeface="Trebuchet MS" pitchFamily="34" charset="0"/>
              </a:rPr>
              <a:t> de </a:t>
            </a:r>
            <a:r>
              <a:rPr lang="en-US" sz="1800" u="sng" dirty="0" err="1" smtClean="0">
                <a:latin typeface="Trebuchet MS" pitchFamily="34" charset="0"/>
              </a:rPr>
              <a:t>Ciência</a:t>
            </a:r>
            <a:r>
              <a:rPr lang="en-US" sz="1800" u="sng" dirty="0" smtClean="0">
                <a:latin typeface="Trebuchet MS" pitchFamily="34" charset="0"/>
              </a:rPr>
              <a:t> </a:t>
            </a:r>
            <a:r>
              <a:rPr lang="en-US" sz="1800" u="sng" dirty="0" err="1" smtClean="0">
                <a:latin typeface="Trebuchet MS" pitchFamily="34" charset="0"/>
              </a:rPr>
              <a:t>da</a:t>
            </a:r>
            <a:r>
              <a:rPr lang="en-US" sz="1800" u="sng" dirty="0" smtClean="0">
                <a:latin typeface="Trebuchet MS" pitchFamily="34" charset="0"/>
              </a:rPr>
              <a:t> </a:t>
            </a:r>
            <a:r>
              <a:rPr lang="en-US" sz="1800" u="sng" dirty="0" err="1" smtClean="0">
                <a:latin typeface="Trebuchet MS" pitchFamily="34" charset="0"/>
              </a:rPr>
              <a:t>Administração</a:t>
            </a:r>
            <a:r>
              <a:rPr lang="en-US" sz="1800" dirty="0" smtClean="0">
                <a:latin typeface="Trebuchet MS" pitchFamily="34" charset="0"/>
              </a:rPr>
              <a:t>. </a:t>
            </a:r>
            <a:r>
              <a:rPr lang="en-US" sz="1800" dirty="0" err="1" smtClean="0">
                <a:latin typeface="Trebuchet MS" pitchFamily="34" charset="0"/>
              </a:rPr>
              <a:t>Lisboa</a:t>
            </a:r>
            <a:r>
              <a:rPr lang="en-US" sz="1800" dirty="0" smtClean="0">
                <a:latin typeface="Trebuchet MS" pitchFamily="34" charset="0"/>
              </a:rPr>
              <a:t>: Ed. </a:t>
            </a:r>
            <a:r>
              <a:rPr lang="en-US" sz="1800" dirty="0" err="1" smtClean="0">
                <a:latin typeface="Trebuchet MS" pitchFamily="34" charset="0"/>
              </a:rPr>
              <a:t>Notícias</a:t>
            </a:r>
            <a:r>
              <a:rPr lang="en-US" sz="1800" dirty="0" smtClean="0">
                <a:latin typeface="Trebuchet MS" pitchFamily="34" charset="0"/>
              </a:rPr>
              <a:t>, 1994</a:t>
            </a:r>
          </a:p>
          <a:p>
            <a:pPr lvl="1"/>
            <a:endParaRPr lang="en-US" sz="1800" dirty="0" smtClean="0">
              <a:latin typeface="Trebuchet MS" pitchFamily="34" charset="0"/>
            </a:endParaRPr>
          </a:p>
          <a:p>
            <a:pPr lvl="1"/>
            <a:r>
              <a:rPr lang="en-US" sz="1800" b="1" dirty="0" smtClean="0">
                <a:latin typeface="Trebuchet MS" pitchFamily="34" charset="0"/>
              </a:rPr>
              <a:t>SILVESTRE, Hugo C.</a:t>
            </a:r>
            <a:r>
              <a:rPr lang="en-US" sz="1800" dirty="0" smtClean="0">
                <a:latin typeface="Trebuchet MS" pitchFamily="34" charset="0"/>
              </a:rPr>
              <a:t> – </a:t>
            </a:r>
            <a:r>
              <a:rPr lang="en-US" sz="1800" u="sng" dirty="0" err="1" smtClean="0">
                <a:latin typeface="Trebuchet MS" pitchFamily="34" charset="0"/>
              </a:rPr>
              <a:t>Gestão</a:t>
            </a:r>
            <a:r>
              <a:rPr lang="en-US" sz="1800" u="sng" dirty="0" smtClean="0">
                <a:latin typeface="Trebuchet MS" pitchFamily="34" charset="0"/>
              </a:rPr>
              <a:t> </a:t>
            </a:r>
            <a:r>
              <a:rPr lang="en-US" sz="1800" u="sng" dirty="0" err="1" smtClean="0">
                <a:latin typeface="Trebuchet MS" pitchFamily="34" charset="0"/>
              </a:rPr>
              <a:t>Pública</a:t>
            </a:r>
            <a:r>
              <a:rPr lang="en-US" sz="1800" u="sng" dirty="0" smtClean="0">
                <a:latin typeface="Trebuchet MS" pitchFamily="34" charset="0"/>
              </a:rPr>
              <a:t>. </a:t>
            </a:r>
            <a:r>
              <a:rPr lang="en-US" sz="1800" u="sng" dirty="0" err="1" smtClean="0">
                <a:latin typeface="Trebuchet MS" pitchFamily="34" charset="0"/>
              </a:rPr>
              <a:t>Modelos</a:t>
            </a:r>
            <a:r>
              <a:rPr lang="en-US" sz="1800" u="sng" dirty="0" smtClean="0">
                <a:latin typeface="Trebuchet MS" pitchFamily="34" charset="0"/>
              </a:rPr>
              <a:t> de </a:t>
            </a:r>
            <a:r>
              <a:rPr lang="en-US" sz="1800" u="sng" dirty="0" err="1" smtClean="0">
                <a:latin typeface="Trebuchet MS" pitchFamily="34" charset="0"/>
              </a:rPr>
              <a:t>Prestação</a:t>
            </a:r>
            <a:r>
              <a:rPr lang="en-US" sz="1800" u="sng" dirty="0" smtClean="0">
                <a:latin typeface="Trebuchet MS" pitchFamily="34" charset="0"/>
              </a:rPr>
              <a:t> no </a:t>
            </a:r>
            <a:r>
              <a:rPr lang="en-US" sz="1800" u="sng" dirty="0" err="1" smtClean="0">
                <a:latin typeface="Trebuchet MS" pitchFamily="34" charset="0"/>
              </a:rPr>
              <a:t>Serviço</a:t>
            </a:r>
            <a:r>
              <a:rPr lang="en-US" sz="1800" u="sng" dirty="0" smtClean="0">
                <a:latin typeface="Trebuchet MS" pitchFamily="34" charset="0"/>
              </a:rPr>
              <a:t> </a:t>
            </a:r>
            <a:r>
              <a:rPr lang="en-US" sz="1800" u="sng" dirty="0" err="1" smtClean="0">
                <a:latin typeface="Trebuchet MS" pitchFamily="34" charset="0"/>
              </a:rPr>
              <a:t>Público</a:t>
            </a:r>
            <a:r>
              <a:rPr lang="en-US" sz="1800" dirty="0" smtClean="0">
                <a:latin typeface="Trebuchet MS" pitchFamily="34" charset="0"/>
              </a:rPr>
              <a:t>. </a:t>
            </a:r>
            <a:r>
              <a:rPr lang="en-US" sz="1800" dirty="0" err="1" smtClean="0">
                <a:latin typeface="Trebuchet MS" pitchFamily="34" charset="0"/>
              </a:rPr>
              <a:t>Lisboa</a:t>
            </a:r>
            <a:r>
              <a:rPr lang="en-US" sz="1800" dirty="0" smtClean="0">
                <a:latin typeface="Trebuchet MS" pitchFamily="34" charset="0"/>
              </a:rPr>
              <a:t>: </a:t>
            </a:r>
            <a:r>
              <a:rPr lang="en-US" sz="1800" dirty="0" err="1" smtClean="0">
                <a:latin typeface="Trebuchet MS" pitchFamily="34" charset="0"/>
              </a:rPr>
              <a:t>Escolar</a:t>
            </a:r>
            <a:r>
              <a:rPr lang="en-US" sz="1800" dirty="0" smtClean="0">
                <a:latin typeface="Trebuchet MS" pitchFamily="34" charset="0"/>
              </a:rPr>
              <a:t> </a:t>
            </a:r>
            <a:r>
              <a:rPr lang="en-US" sz="1800" dirty="0" err="1" smtClean="0">
                <a:latin typeface="Trebuchet MS" pitchFamily="34" charset="0"/>
              </a:rPr>
              <a:t>Editora</a:t>
            </a:r>
            <a:r>
              <a:rPr lang="en-US" sz="1800" dirty="0" smtClean="0">
                <a:latin typeface="Trebuchet MS" pitchFamily="34" charset="0"/>
              </a:rPr>
              <a:t>, 2010</a:t>
            </a:r>
          </a:p>
          <a:p>
            <a:pPr lvl="1"/>
            <a:endParaRPr lang="en-US" sz="1800" dirty="0" smtClean="0">
              <a:latin typeface="Trebuchet MS" pitchFamily="34" charset="0"/>
            </a:endParaRPr>
          </a:p>
          <a:p>
            <a:pPr lvl="1"/>
            <a:r>
              <a:rPr lang="en-US" sz="1800" b="1" dirty="0" smtClean="0">
                <a:latin typeface="Trebuchet MS" pitchFamily="34" charset="0"/>
              </a:rPr>
              <a:t>AMARAL</a:t>
            </a:r>
            <a:r>
              <a:rPr lang="en-US" sz="1800" dirty="0" smtClean="0">
                <a:latin typeface="Trebuchet MS" pitchFamily="34" charset="0"/>
              </a:rPr>
              <a:t>, </a:t>
            </a:r>
            <a:r>
              <a:rPr lang="en-US" sz="1800" dirty="0" err="1" smtClean="0">
                <a:latin typeface="Trebuchet MS" pitchFamily="34" charset="0"/>
              </a:rPr>
              <a:t>Freitas</a:t>
            </a:r>
            <a:r>
              <a:rPr lang="en-US" sz="1800" dirty="0" smtClean="0">
                <a:latin typeface="Trebuchet MS" pitchFamily="34" charset="0"/>
              </a:rPr>
              <a:t> do - </a:t>
            </a:r>
            <a:r>
              <a:rPr lang="en-US" sz="1800" u="sng" dirty="0" err="1" smtClean="0">
                <a:latin typeface="Trebuchet MS" pitchFamily="34" charset="0"/>
              </a:rPr>
              <a:t>Curso</a:t>
            </a:r>
            <a:r>
              <a:rPr lang="en-US" sz="1800" u="sng" dirty="0" smtClean="0">
                <a:latin typeface="Trebuchet MS" pitchFamily="34" charset="0"/>
              </a:rPr>
              <a:t> de </a:t>
            </a:r>
            <a:r>
              <a:rPr lang="en-US" sz="1800" u="sng" dirty="0" err="1" smtClean="0">
                <a:latin typeface="Trebuchet MS" pitchFamily="34" charset="0"/>
              </a:rPr>
              <a:t>Direito</a:t>
            </a:r>
            <a:r>
              <a:rPr lang="en-US" sz="1800" u="sng" dirty="0" smtClean="0">
                <a:latin typeface="Trebuchet MS" pitchFamily="34" charset="0"/>
              </a:rPr>
              <a:t> </a:t>
            </a:r>
            <a:r>
              <a:rPr lang="en-US" sz="1800" u="sng" dirty="0" err="1" smtClean="0">
                <a:latin typeface="Trebuchet MS" pitchFamily="34" charset="0"/>
              </a:rPr>
              <a:t>Administrativo</a:t>
            </a:r>
            <a:r>
              <a:rPr lang="en-US" sz="1800" dirty="0" smtClean="0">
                <a:latin typeface="Trebuchet MS" pitchFamily="34" charset="0"/>
              </a:rPr>
              <a:t>. Vol. I. Coimbra: </a:t>
            </a:r>
            <a:r>
              <a:rPr lang="en-US" sz="1800" dirty="0" err="1" smtClean="0">
                <a:latin typeface="Trebuchet MS" pitchFamily="34" charset="0"/>
              </a:rPr>
              <a:t>Almedina</a:t>
            </a:r>
            <a:r>
              <a:rPr lang="en-US" sz="1800" dirty="0" smtClean="0">
                <a:latin typeface="Trebuchet MS" pitchFamily="34" charset="0"/>
              </a:rPr>
              <a:t>, 1993</a:t>
            </a:r>
          </a:p>
          <a:p>
            <a:pPr lvl="1"/>
            <a:endParaRPr lang="en-US" sz="1800" dirty="0" smtClean="0">
              <a:latin typeface="Trebuchet MS" pitchFamily="34" charset="0"/>
            </a:endParaRPr>
          </a:p>
          <a:p>
            <a:pPr lvl="1"/>
            <a:r>
              <a:rPr lang="en-US" sz="1800" b="1" dirty="0" smtClean="0">
                <a:latin typeface="Trebuchet MS" pitchFamily="34" charset="0"/>
              </a:rPr>
              <a:t>ESTORNINHO</a:t>
            </a:r>
            <a:r>
              <a:rPr lang="en-US" sz="1800" dirty="0" smtClean="0">
                <a:latin typeface="Trebuchet MS" pitchFamily="34" charset="0"/>
              </a:rPr>
              <a:t>, Maria </a:t>
            </a:r>
            <a:r>
              <a:rPr lang="en-US" sz="1800" dirty="0" err="1" smtClean="0">
                <a:latin typeface="Trebuchet MS" pitchFamily="34" charset="0"/>
              </a:rPr>
              <a:t>João</a:t>
            </a:r>
            <a:r>
              <a:rPr lang="en-US" sz="1800" dirty="0" smtClean="0">
                <a:latin typeface="Trebuchet MS" pitchFamily="34" charset="0"/>
              </a:rPr>
              <a:t> – </a:t>
            </a:r>
            <a:r>
              <a:rPr lang="en-US" sz="1800" u="sng" dirty="0" smtClean="0">
                <a:latin typeface="Trebuchet MS" pitchFamily="34" charset="0"/>
              </a:rPr>
              <a:t>A </a:t>
            </a:r>
            <a:r>
              <a:rPr lang="en-US" sz="1800" u="sng" dirty="0" err="1" smtClean="0">
                <a:latin typeface="Trebuchet MS" pitchFamily="34" charset="0"/>
              </a:rPr>
              <a:t>fuga</a:t>
            </a:r>
            <a:r>
              <a:rPr lang="en-US" sz="1800" u="sng" dirty="0" smtClean="0">
                <a:latin typeface="Trebuchet MS" pitchFamily="34" charset="0"/>
              </a:rPr>
              <a:t> </a:t>
            </a:r>
            <a:r>
              <a:rPr lang="en-US" sz="1800" u="sng" dirty="0" err="1" smtClean="0">
                <a:latin typeface="Trebuchet MS" pitchFamily="34" charset="0"/>
              </a:rPr>
              <a:t>para</a:t>
            </a:r>
            <a:r>
              <a:rPr lang="en-US" sz="1800" u="sng" dirty="0" smtClean="0">
                <a:latin typeface="Trebuchet MS" pitchFamily="34" charset="0"/>
              </a:rPr>
              <a:t> o </a:t>
            </a:r>
            <a:r>
              <a:rPr lang="en-US" sz="1800" u="sng" dirty="0" err="1" smtClean="0">
                <a:latin typeface="Trebuchet MS" pitchFamily="34" charset="0"/>
              </a:rPr>
              <a:t>Direito</a:t>
            </a:r>
            <a:r>
              <a:rPr lang="en-US" sz="1800" u="sng" dirty="0" smtClean="0">
                <a:latin typeface="Trebuchet MS" pitchFamily="34" charset="0"/>
              </a:rPr>
              <a:t> </a:t>
            </a:r>
            <a:r>
              <a:rPr lang="en-US" sz="1800" u="sng" dirty="0" err="1" smtClean="0">
                <a:latin typeface="Trebuchet MS" pitchFamily="34" charset="0"/>
              </a:rPr>
              <a:t>Privado</a:t>
            </a:r>
            <a:r>
              <a:rPr lang="en-US" sz="1800" u="sng" dirty="0" smtClean="0">
                <a:latin typeface="Trebuchet MS" pitchFamily="34" charset="0"/>
              </a:rPr>
              <a:t>. </a:t>
            </a:r>
            <a:r>
              <a:rPr lang="en-US" sz="1800" u="sng" dirty="0" err="1" smtClean="0">
                <a:latin typeface="Trebuchet MS" pitchFamily="34" charset="0"/>
              </a:rPr>
              <a:t>Contributo</a:t>
            </a:r>
            <a:r>
              <a:rPr lang="en-US" sz="1800" u="sng" dirty="0" smtClean="0">
                <a:latin typeface="Trebuchet MS" pitchFamily="34" charset="0"/>
              </a:rPr>
              <a:t> </a:t>
            </a:r>
            <a:r>
              <a:rPr lang="en-US" sz="1800" u="sng" dirty="0" err="1" smtClean="0">
                <a:latin typeface="Trebuchet MS" pitchFamily="34" charset="0"/>
              </a:rPr>
              <a:t>para</a:t>
            </a:r>
            <a:r>
              <a:rPr lang="en-US" sz="1800" u="sng" dirty="0" smtClean="0">
                <a:latin typeface="Trebuchet MS" pitchFamily="34" charset="0"/>
              </a:rPr>
              <a:t> o </a:t>
            </a:r>
            <a:r>
              <a:rPr lang="en-US" sz="1800" u="sng" dirty="0" err="1" smtClean="0">
                <a:latin typeface="Trebuchet MS" pitchFamily="34" charset="0"/>
              </a:rPr>
              <a:t>estudo</a:t>
            </a:r>
            <a:r>
              <a:rPr lang="en-US" sz="1800" u="sng" dirty="0" smtClean="0">
                <a:latin typeface="Trebuchet MS" pitchFamily="34" charset="0"/>
              </a:rPr>
              <a:t> </a:t>
            </a:r>
            <a:r>
              <a:rPr lang="en-US" sz="1800" u="sng" dirty="0" err="1" smtClean="0">
                <a:latin typeface="Trebuchet MS" pitchFamily="34" charset="0"/>
              </a:rPr>
              <a:t>da</a:t>
            </a:r>
            <a:r>
              <a:rPr lang="en-US" sz="1800" u="sng" dirty="0" smtClean="0">
                <a:latin typeface="Trebuchet MS" pitchFamily="34" charset="0"/>
              </a:rPr>
              <a:t> </a:t>
            </a:r>
            <a:r>
              <a:rPr lang="en-US" sz="1800" u="sng" dirty="0" err="1" smtClean="0">
                <a:latin typeface="Trebuchet MS" pitchFamily="34" charset="0"/>
              </a:rPr>
              <a:t>actividade</a:t>
            </a:r>
            <a:r>
              <a:rPr lang="en-US" sz="1800" u="sng" dirty="0" smtClean="0">
                <a:latin typeface="Trebuchet MS" pitchFamily="34" charset="0"/>
              </a:rPr>
              <a:t> de </a:t>
            </a:r>
            <a:r>
              <a:rPr lang="en-US" sz="1800" u="sng" dirty="0" err="1" smtClean="0">
                <a:latin typeface="Trebuchet MS" pitchFamily="34" charset="0"/>
              </a:rPr>
              <a:t>direito</a:t>
            </a:r>
            <a:r>
              <a:rPr lang="en-US" sz="1800" u="sng" dirty="0" smtClean="0">
                <a:latin typeface="Trebuchet MS" pitchFamily="34" charset="0"/>
              </a:rPr>
              <a:t> </a:t>
            </a:r>
            <a:r>
              <a:rPr lang="en-US" sz="1800" u="sng" dirty="0" err="1" smtClean="0">
                <a:latin typeface="Trebuchet MS" pitchFamily="34" charset="0"/>
              </a:rPr>
              <a:t>privado</a:t>
            </a:r>
            <a:r>
              <a:rPr lang="en-US" sz="1800" u="sng" dirty="0" smtClean="0">
                <a:latin typeface="Trebuchet MS" pitchFamily="34" charset="0"/>
              </a:rPr>
              <a:t> </a:t>
            </a:r>
            <a:r>
              <a:rPr lang="en-US" sz="1800" u="sng" dirty="0" err="1" smtClean="0">
                <a:latin typeface="Trebuchet MS" pitchFamily="34" charset="0"/>
              </a:rPr>
              <a:t>da</a:t>
            </a:r>
            <a:r>
              <a:rPr lang="en-US" sz="1800" u="sng" dirty="0" smtClean="0">
                <a:latin typeface="Trebuchet MS" pitchFamily="34" charset="0"/>
              </a:rPr>
              <a:t> </a:t>
            </a:r>
            <a:r>
              <a:rPr lang="en-US" sz="1800" u="sng" dirty="0" err="1" smtClean="0">
                <a:latin typeface="Trebuchet MS" pitchFamily="34" charset="0"/>
              </a:rPr>
              <a:t>Administração</a:t>
            </a:r>
            <a:r>
              <a:rPr lang="en-US" sz="1800" u="sng" dirty="0" smtClean="0">
                <a:latin typeface="Trebuchet MS" pitchFamily="34" charset="0"/>
              </a:rPr>
              <a:t> </a:t>
            </a:r>
            <a:r>
              <a:rPr lang="en-US" sz="1800" u="sng" dirty="0" err="1" smtClean="0">
                <a:latin typeface="Trebuchet MS" pitchFamily="34" charset="0"/>
              </a:rPr>
              <a:t>Pública</a:t>
            </a:r>
            <a:r>
              <a:rPr lang="en-US" sz="1800" dirty="0" smtClean="0">
                <a:latin typeface="Trebuchet MS" pitchFamily="34" charset="0"/>
              </a:rPr>
              <a:t>. Coimbra, </a:t>
            </a:r>
            <a:r>
              <a:rPr lang="en-US" sz="1800" dirty="0" err="1" smtClean="0">
                <a:latin typeface="Trebuchet MS" pitchFamily="34" charset="0"/>
              </a:rPr>
              <a:t>Almedina</a:t>
            </a:r>
            <a:r>
              <a:rPr lang="en-US" sz="1800" dirty="0" smtClean="0">
                <a:latin typeface="Trebuchet MS" pitchFamily="34" charset="0"/>
              </a:rPr>
              <a:t>, 2009</a:t>
            </a:r>
          </a:p>
          <a:p>
            <a:pPr lvl="1"/>
            <a:endParaRPr lang="en-US" sz="1800" dirty="0" smtClean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03840"/>
          </a:xfrm>
        </p:spPr>
        <p:txBody>
          <a:bodyPr>
            <a:normAutofit/>
          </a:bodyPr>
          <a:lstStyle/>
          <a:p>
            <a:pPr algn="ctr"/>
            <a:r>
              <a:rPr lang="pt-PT" sz="2400" b="1" u="sng" dirty="0" smtClean="0">
                <a:solidFill>
                  <a:srgbClr val="FF0000"/>
                </a:solidFill>
                <a:latin typeface="Trebuchet MS" pitchFamily="34" charset="0"/>
              </a:rPr>
              <a:t>O interesse público</a:t>
            </a:r>
            <a:endParaRPr lang="pt-PT" sz="2400" b="1" u="sng" dirty="0">
              <a:solidFill>
                <a:srgbClr val="FF0000"/>
              </a:solidFill>
              <a:latin typeface="Trebuchet MS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31749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pt-PT" sz="1800" b="1" u="sng" dirty="0" smtClean="0">
                <a:solidFill>
                  <a:srgbClr val="FF0000"/>
                </a:solidFill>
                <a:latin typeface="Trebuchet MS" pitchFamily="34" charset="0"/>
              </a:rPr>
              <a:t>O interesse público como um elemento determinante na vida de um Estado</a:t>
            </a:r>
          </a:p>
          <a:p>
            <a:endParaRPr lang="pt-PT" sz="1800" dirty="0" smtClean="0">
              <a:latin typeface="Trebuchet MS" pitchFamily="34" charset="0"/>
            </a:endParaRPr>
          </a:p>
          <a:p>
            <a:pPr>
              <a:buNone/>
            </a:pPr>
            <a:endParaRPr lang="pt-PT" sz="1800" dirty="0" smtClean="0">
              <a:latin typeface="Trebuchet MS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pt-PT" sz="1800" dirty="0" smtClean="0">
                <a:latin typeface="Trebuchet MS" pitchFamily="34" charset="0"/>
              </a:rPr>
              <a:t>Assenta na lei de forma expressa</a:t>
            </a:r>
          </a:p>
          <a:p>
            <a:pPr lvl="1">
              <a:buFont typeface="Wingdings" pitchFamily="2" charset="2"/>
              <a:buChar char="q"/>
            </a:pPr>
            <a:endParaRPr lang="pt-PT" sz="1800" dirty="0" smtClean="0">
              <a:latin typeface="Trebuchet MS" pitchFamily="34" charset="0"/>
            </a:endParaRPr>
          </a:p>
          <a:p>
            <a:pPr lvl="1">
              <a:buFont typeface="Wingdings" pitchFamily="2" charset="2"/>
              <a:buChar char="q"/>
            </a:pPr>
            <a:r>
              <a:rPr lang="pt-PT" sz="1800" dirty="0" smtClean="0">
                <a:latin typeface="Trebuchet MS" pitchFamily="34" charset="0"/>
              </a:rPr>
              <a:t>Configurando</a:t>
            </a:r>
            <a:r>
              <a:rPr lang="pt-PT" sz="1200" dirty="0" smtClean="0">
                <a:latin typeface="Trebuchet MS" pitchFamily="34" charset="0"/>
              </a:rPr>
              <a:t>:</a:t>
            </a:r>
          </a:p>
          <a:p>
            <a:pPr lvl="3">
              <a:buFont typeface="Wingdings" pitchFamily="2" charset="2"/>
              <a:buChar char="§"/>
            </a:pPr>
            <a:r>
              <a:rPr lang="pt-PT" sz="1800" dirty="0" err="1" smtClean="0">
                <a:latin typeface="Trebuchet MS" pitchFamily="34" charset="0"/>
              </a:rPr>
              <a:t>Objectivos</a:t>
            </a:r>
            <a:endParaRPr lang="pt-PT" sz="1800" dirty="0" smtClean="0">
              <a:latin typeface="Trebuchet MS" pitchFamily="34" charset="0"/>
            </a:endParaRPr>
          </a:p>
          <a:p>
            <a:pPr lvl="3">
              <a:buFont typeface="Wingdings" pitchFamily="2" charset="2"/>
              <a:buChar char="§"/>
            </a:pPr>
            <a:r>
              <a:rPr lang="pt-PT" sz="1800" dirty="0" smtClean="0">
                <a:latin typeface="Trebuchet MS" pitchFamily="34" charset="0"/>
              </a:rPr>
              <a:t>Critérios</a:t>
            </a:r>
          </a:p>
          <a:p>
            <a:pPr lvl="3">
              <a:buFont typeface="Wingdings" pitchFamily="2" charset="2"/>
              <a:buChar char="§"/>
            </a:pPr>
            <a:r>
              <a:rPr lang="pt-PT" sz="1800" dirty="0" err="1" smtClean="0">
                <a:latin typeface="Trebuchet MS" pitchFamily="34" charset="0"/>
              </a:rPr>
              <a:t>Factores</a:t>
            </a:r>
            <a:endParaRPr lang="pt-PT" sz="1800" dirty="0" smtClean="0">
              <a:latin typeface="Trebuchet MS" pitchFamily="34" charset="0"/>
            </a:endParaRPr>
          </a:p>
          <a:p>
            <a:pPr lvl="3">
              <a:buFont typeface="Wingdings" pitchFamily="2" charset="2"/>
              <a:buChar char="§"/>
            </a:pPr>
            <a:r>
              <a:rPr lang="pt-PT" sz="1800" dirty="0" smtClean="0">
                <a:latin typeface="Trebuchet MS" pitchFamily="34" charset="0"/>
              </a:rPr>
              <a:t>Outros elementos que configurem a preponderância dos interesses </a:t>
            </a:r>
            <a:r>
              <a:rPr lang="pt-PT" sz="1800" dirty="0" err="1" smtClean="0">
                <a:latin typeface="Trebuchet MS" pitchFamily="34" charset="0"/>
              </a:rPr>
              <a:t>colectivos</a:t>
            </a:r>
            <a:r>
              <a:rPr lang="pt-PT" sz="1800" dirty="0" smtClean="0">
                <a:latin typeface="Trebuchet MS" pitchFamily="34" charset="0"/>
              </a:rPr>
              <a:t> dos cidadãos perante os interesses particulares </a:t>
            </a:r>
          </a:p>
          <a:p>
            <a:pPr>
              <a:buNone/>
            </a:pPr>
            <a:endParaRPr lang="pt-PT" sz="1800" dirty="0" smtClean="0">
              <a:latin typeface="Trebuchet MS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pt-PT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Interesse público</a:t>
            </a:r>
            <a:r>
              <a:rPr lang="pt-PT" sz="1800" dirty="0" smtClean="0">
                <a:latin typeface="Trebuchet MS" pitchFamily="34" charset="0"/>
              </a:rPr>
              <a:t>, quando</a:t>
            </a:r>
          </a:p>
          <a:p>
            <a:pPr lvl="3">
              <a:buFont typeface="Wingdings" pitchFamily="2" charset="2"/>
              <a:buChar char="§"/>
            </a:pPr>
            <a:r>
              <a:rPr lang="pt-PT" sz="1800" dirty="0" smtClean="0">
                <a:latin typeface="Trebuchet MS" pitchFamily="34" charset="0"/>
              </a:rPr>
              <a:t>procuram a realização de </a:t>
            </a:r>
            <a:r>
              <a:rPr lang="pt-PT" sz="1800" dirty="0" err="1" smtClean="0">
                <a:latin typeface="Trebuchet MS" pitchFamily="34" charset="0"/>
              </a:rPr>
              <a:t>acções</a:t>
            </a:r>
            <a:r>
              <a:rPr lang="pt-PT" sz="1800" dirty="0" smtClean="0">
                <a:latin typeface="Trebuchet MS" pitchFamily="34" charset="0"/>
              </a:rPr>
              <a:t> que visam a satisfação de necessidades </a:t>
            </a:r>
            <a:r>
              <a:rPr lang="pt-PT" sz="1800" dirty="0" err="1" smtClean="0">
                <a:latin typeface="Trebuchet MS" pitchFamily="34" charset="0"/>
              </a:rPr>
              <a:t>colectivas</a:t>
            </a:r>
            <a:r>
              <a:rPr lang="pt-PT" sz="1800" dirty="0" smtClean="0">
                <a:latin typeface="Trebuchet MS" pitchFamily="34" charset="0"/>
              </a:rPr>
              <a:t>, máxime, o </a:t>
            </a:r>
            <a:r>
              <a:rPr lang="pt-PT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bem-comum</a:t>
            </a:r>
          </a:p>
          <a:p>
            <a:pPr lvl="3">
              <a:buFont typeface="Wingdings" pitchFamily="2" charset="2"/>
              <a:buChar char="§"/>
            </a:pPr>
            <a:r>
              <a:rPr lang="pt-PT" sz="1800" dirty="0" err="1" smtClean="0">
                <a:latin typeface="Trebuchet MS" pitchFamily="34" charset="0"/>
              </a:rPr>
              <a:t>acções</a:t>
            </a:r>
            <a:r>
              <a:rPr lang="pt-PT" sz="1800" dirty="0" smtClean="0">
                <a:latin typeface="Trebuchet MS" pitchFamily="34" charset="0"/>
              </a:rPr>
              <a:t> de satisfação de necessidades são vitais para a comunidade na sua totalidade</a:t>
            </a:r>
          </a:p>
          <a:p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623837"/>
          </a:xfrm>
        </p:spPr>
        <p:txBody>
          <a:bodyPr>
            <a:normAutofit/>
          </a:bodyPr>
          <a:lstStyle/>
          <a:p>
            <a:endParaRPr lang="pt-PT" sz="18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r>
              <a:rPr lang="pt-PT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Bem comum</a:t>
            </a:r>
            <a:r>
              <a:rPr lang="pt-PT" sz="1800" dirty="0" smtClean="0">
                <a:latin typeface="Trebuchet MS" pitchFamily="34" charset="0"/>
              </a:rPr>
              <a:t>: aquilo que é necessário para que os homens não apenas vivam, mas vivam bem (S.T. Aquino)</a:t>
            </a:r>
          </a:p>
          <a:p>
            <a:endParaRPr lang="pt-PT" sz="1800" dirty="0" smtClean="0">
              <a:latin typeface="Trebuchet MS" pitchFamily="34" charset="0"/>
            </a:endParaRPr>
          </a:p>
          <a:p>
            <a:endParaRPr lang="pt-PT" sz="18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r>
              <a:rPr lang="pt-PT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Interesse Público</a:t>
            </a:r>
          </a:p>
          <a:p>
            <a:endParaRPr lang="pt-PT" sz="18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endParaRPr lang="pt-PT" sz="1800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lvl="3" algn="just">
              <a:buFont typeface="Wingdings" pitchFamily="2" charset="2"/>
              <a:buChar char="§"/>
            </a:pPr>
            <a:r>
              <a:rPr lang="pt-PT" sz="1800" dirty="0" smtClean="0">
                <a:latin typeface="Trebuchet MS" pitchFamily="34" charset="0"/>
              </a:rPr>
              <a:t>“</a:t>
            </a:r>
            <a:r>
              <a:rPr lang="pt-PT" sz="1800" dirty="0" err="1" smtClean="0">
                <a:latin typeface="Trebuchet MS" pitchFamily="34" charset="0"/>
              </a:rPr>
              <a:t>acção</a:t>
            </a:r>
            <a:r>
              <a:rPr lang="pt-PT" sz="1800" dirty="0" smtClean="0">
                <a:latin typeface="Trebuchet MS" pitchFamily="34" charset="0"/>
              </a:rPr>
              <a:t> de entidades diversas de natureza institucional, inseridas na </a:t>
            </a:r>
            <a:r>
              <a:rPr lang="pt-PT" sz="1800" dirty="0" err="1" smtClean="0">
                <a:latin typeface="Trebuchet MS" pitchFamily="34" charset="0"/>
              </a:rPr>
              <a:t>acepção</a:t>
            </a:r>
            <a:r>
              <a:rPr lang="pt-PT" sz="1800" dirty="0" smtClean="0">
                <a:latin typeface="Trebuchet MS" pitchFamily="34" charset="0"/>
              </a:rPr>
              <a:t> lata do Estado </a:t>
            </a:r>
            <a:r>
              <a:rPr lang="pt-PT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qua tal</a:t>
            </a:r>
            <a:r>
              <a:rPr lang="pt-PT" sz="1800" dirty="0" smtClean="0">
                <a:latin typeface="Trebuchet MS" pitchFamily="34" charset="0"/>
              </a:rPr>
              <a:t>, no exercício da missão que a CRP ou a lei ordinária lhes confiou” </a:t>
            </a:r>
          </a:p>
          <a:p>
            <a:pPr lvl="3" algn="just">
              <a:buNone/>
            </a:pPr>
            <a:endParaRPr lang="pt-PT" sz="1800" dirty="0" smtClean="0">
              <a:latin typeface="Trebuchet MS" pitchFamily="34" charset="0"/>
            </a:endParaRPr>
          </a:p>
          <a:p>
            <a:pPr lvl="3" algn="just">
              <a:buFont typeface="Wingdings" pitchFamily="2" charset="2"/>
              <a:buChar char="§"/>
            </a:pPr>
            <a:r>
              <a:rPr lang="pt-PT" sz="1800" dirty="0" smtClean="0">
                <a:latin typeface="Trebuchet MS" pitchFamily="34" charset="0"/>
              </a:rPr>
              <a:t>“</a:t>
            </a:r>
            <a:r>
              <a:rPr lang="pt-PT" sz="1800" dirty="0" err="1" smtClean="0">
                <a:latin typeface="Trebuchet MS" pitchFamily="34" charset="0"/>
              </a:rPr>
              <a:t>acção</a:t>
            </a:r>
            <a:r>
              <a:rPr lang="pt-PT" sz="1800" dirty="0" smtClean="0">
                <a:latin typeface="Trebuchet MS" pitchFamily="34" charset="0"/>
              </a:rPr>
              <a:t> de outras entidades eventualmente privadas, a quem a lei confiou o exercício de Missões de Serviço Público”</a:t>
            </a:r>
          </a:p>
          <a:p>
            <a:pPr lvl="3" algn="just">
              <a:buFont typeface="Wingdings" pitchFamily="2" charset="2"/>
              <a:buChar char="§"/>
            </a:pPr>
            <a:endParaRPr lang="pt-PT" sz="1800" dirty="0" smtClean="0">
              <a:latin typeface="Trebuchet MS" pitchFamily="34" charset="0"/>
            </a:endParaRPr>
          </a:p>
          <a:p>
            <a:pPr lvl="3" algn="just">
              <a:buFont typeface="Wingdings" pitchFamily="2" charset="2"/>
              <a:buChar char="§"/>
            </a:pPr>
            <a:r>
              <a:rPr lang="pt-PT" sz="1800" dirty="0" smtClean="0">
                <a:latin typeface="Trebuchet MS" pitchFamily="34" charset="0"/>
              </a:rPr>
              <a:t>necessidades coletivas em cada momento selecionadas, mediante prévia opção constitucional e legislativa, como desígnios da coletividade política (M.R. Sousa)</a:t>
            </a:r>
          </a:p>
          <a:p>
            <a:pPr lvl="3" algn="just">
              <a:buFont typeface="Wingdings" pitchFamily="2" charset="2"/>
              <a:buChar char="§"/>
            </a:pPr>
            <a:endParaRPr lang="pt-PT" sz="1800" dirty="0" smtClean="0">
              <a:latin typeface="Trebuchet MS" pitchFamily="34" charset="0"/>
            </a:endParaRPr>
          </a:p>
          <a:p>
            <a:pPr lvl="3" algn="just">
              <a:buFont typeface="Wingdings" pitchFamily="2" charset="2"/>
              <a:buChar char="§"/>
            </a:pPr>
            <a:endParaRPr lang="pt-PT" sz="1200" dirty="0" smtClean="0"/>
          </a:p>
          <a:p>
            <a:pPr lvl="3" algn="just">
              <a:buFont typeface="Wingdings" pitchFamily="2" charset="2"/>
              <a:buChar char="§"/>
            </a:pPr>
            <a:endParaRPr lang="pt-PT" sz="1200" dirty="0">
              <a:latin typeface="Trebuchet MS" pitchFamily="34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760640"/>
          </a:xfrm>
        </p:spPr>
        <p:txBody>
          <a:bodyPr>
            <a:normAutofit/>
          </a:bodyPr>
          <a:lstStyle/>
          <a:p>
            <a:pPr lvl="3" algn="just">
              <a:buFont typeface="Wingdings" pitchFamily="2" charset="2"/>
              <a:buChar char="§"/>
            </a:pPr>
            <a:r>
              <a:rPr lang="pt-PT" sz="1800" dirty="0" smtClean="0">
                <a:latin typeface="Trebuchet MS" pitchFamily="34" charset="0"/>
              </a:rPr>
              <a:t>o interesse de uma determinada comunidade, ligado à satisfação das necessidades coletivas desta, o seu “bem comum”,(João </a:t>
            </a:r>
            <a:r>
              <a:rPr lang="pt-PT" sz="1800" dirty="0" err="1" smtClean="0">
                <a:latin typeface="Trebuchet MS" pitchFamily="34" charset="0"/>
              </a:rPr>
              <a:t>Caupers</a:t>
            </a:r>
            <a:r>
              <a:rPr lang="pt-PT" sz="1800" dirty="0" smtClean="0">
                <a:latin typeface="Trebuchet MS" pitchFamily="34" charset="0"/>
              </a:rPr>
              <a:t>) </a:t>
            </a:r>
          </a:p>
          <a:p>
            <a:pPr lvl="3" algn="just">
              <a:buFont typeface="Wingdings" pitchFamily="2" charset="2"/>
              <a:buChar char="§"/>
            </a:pPr>
            <a:endParaRPr lang="pt-PT" sz="1800" dirty="0" smtClean="0">
              <a:latin typeface="Trebuchet MS" pitchFamily="34" charset="0"/>
            </a:endParaRPr>
          </a:p>
          <a:p>
            <a:pPr lvl="3" algn="just">
              <a:buFont typeface="Wingdings" pitchFamily="2" charset="2"/>
              <a:buChar char="§"/>
            </a:pPr>
            <a:r>
              <a:rPr lang="pt-PT" sz="1800" dirty="0" smtClean="0">
                <a:latin typeface="Trebuchet MS" pitchFamily="34" charset="0"/>
              </a:rPr>
              <a:t>o interesse geral de uma determinada comunidade, o bem-comum (F. Amaral)</a:t>
            </a:r>
          </a:p>
          <a:p>
            <a:pPr lvl="3" algn="just">
              <a:buFont typeface="Wingdings" pitchFamily="2" charset="2"/>
              <a:buChar char="§"/>
            </a:pPr>
            <a:endParaRPr lang="pt-PT" sz="1800" dirty="0" smtClean="0">
              <a:latin typeface="Trebuchet MS" pitchFamily="34" charset="0"/>
            </a:endParaRPr>
          </a:p>
          <a:p>
            <a:pPr lvl="3" algn="just">
              <a:buFont typeface="Wingdings" pitchFamily="2" charset="2"/>
              <a:buChar char="§"/>
            </a:pPr>
            <a:endParaRPr lang="pt-PT" sz="1800" dirty="0" smtClean="0">
              <a:latin typeface="Trebuchet MS" pitchFamily="34" charset="0"/>
            </a:endParaRPr>
          </a:p>
          <a:p>
            <a:r>
              <a:rPr lang="pt-PT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interesse público primário</a:t>
            </a:r>
          </a:p>
          <a:p>
            <a:pPr lvl="2" algn="just">
              <a:buFont typeface="Wingdings" pitchFamily="2" charset="2"/>
              <a:buChar char="§"/>
            </a:pPr>
            <a:r>
              <a:rPr lang="pt-PT" sz="1800" dirty="0" smtClean="0">
                <a:latin typeface="Trebuchet MS" pitchFamily="34" charset="0"/>
              </a:rPr>
              <a:t>A definição e satisfação compete aos órgãos governativos do Estado, no desempenho das suas funções políticas e legislativas: </a:t>
            </a:r>
            <a:r>
              <a:rPr lang="pt-PT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O bem comum nacional</a:t>
            </a:r>
            <a:endParaRPr lang="pt-PT" sz="1800" b="1" u="sng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algn="just"/>
            <a:endParaRPr lang="pt-PT" sz="1800" u="sng" dirty="0" smtClean="0">
              <a:latin typeface="Trebuchet MS" pitchFamily="34" charset="0"/>
            </a:endParaRPr>
          </a:p>
          <a:p>
            <a:pPr algn="just"/>
            <a:r>
              <a:rPr lang="pt-PT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interesse público secundário</a:t>
            </a:r>
          </a:p>
          <a:p>
            <a:pPr algn="just"/>
            <a:endParaRPr lang="pt-PT" sz="1800" u="sng" dirty="0" smtClean="0">
              <a:latin typeface="Trebuchet MS" pitchFamily="34" charset="0"/>
            </a:endParaRPr>
          </a:p>
          <a:p>
            <a:pPr lvl="2" algn="just">
              <a:buFont typeface="Wingdings" pitchFamily="2" charset="2"/>
              <a:buChar char="§"/>
            </a:pPr>
            <a:r>
              <a:rPr lang="pt-PT" sz="1800" dirty="0" smtClean="0">
                <a:latin typeface="Trebuchet MS" pitchFamily="34" charset="0"/>
              </a:rPr>
              <a:t>A definição é realizada pelo legislador mas cuja satisfação cabe à administração pública no desempenho da sua função administrativa</a:t>
            </a:r>
          </a:p>
          <a:p>
            <a:pPr lvl="2" algn="just">
              <a:buFont typeface="Wingdings" pitchFamily="2" charset="2"/>
              <a:buChar char="§"/>
            </a:pPr>
            <a:endParaRPr lang="pt-PT" sz="1800" dirty="0" smtClean="0">
              <a:latin typeface="Trebuchet MS" pitchFamily="34" charset="0"/>
            </a:endParaRPr>
          </a:p>
          <a:p>
            <a:pPr lvl="2" algn="just">
              <a:buFont typeface="Wingdings" pitchFamily="2" charset="2"/>
              <a:buChar char="§"/>
            </a:pPr>
            <a:r>
              <a:rPr lang="pt-PT" sz="1600" b="1" dirty="0" smtClean="0">
                <a:solidFill>
                  <a:srgbClr val="C00000"/>
                </a:solidFill>
                <a:latin typeface="Trebuchet MS" pitchFamily="34" charset="0"/>
              </a:rPr>
              <a:t>Os interesses públicos secundários instrumentais em relação aos primários</a:t>
            </a:r>
          </a:p>
          <a:p>
            <a:pPr lvl="2" algn="just">
              <a:buFont typeface="Wingdings" pitchFamily="2" charset="2"/>
              <a:buChar char="§"/>
            </a:pPr>
            <a:endParaRPr lang="pt-PT" sz="16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dirty="0" smtClean="0"/>
              <a:t>4ª AULA</a:t>
            </a:r>
            <a:endParaRPr lang="pt-PT" dirty="0"/>
          </a:p>
        </p:txBody>
      </p:sp>
      <p:sp>
        <p:nvSpPr>
          <p:cNvPr id="5" name="Marcador de Posição de Conteúdo 4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760640"/>
          </a:xfrm>
        </p:spPr>
        <p:txBody>
          <a:bodyPr>
            <a:normAutofit/>
          </a:bodyPr>
          <a:lstStyle/>
          <a:p>
            <a:pPr marL="292100" lvl="2" indent="-292100">
              <a:spcBef>
                <a:spcPts val="0"/>
              </a:spcBef>
              <a:buClr>
                <a:schemeClr val="accent1"/>
              </a:buClr>
              <a:buSzPct val="70000"/>
              <a:buNone/>
            </a:pPr>
            <a:r>
              <a:rPr lang="pt-PT" sz="2000" dirty="0" smtClean="0">
                <a:latin typeface="+mj-lt"/>
              </a:rPr>
              <a:t>		</a:t>
            </a:r>
            <a:endParaRPr lang="pt-PT" sz="16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827584" y="1988840"/>
          <a:ext cx="7776864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388843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PT" u="sng" dirty="0" smtClean="0">
                          <a:solidFill>
                            <a:srgbClr val="002060"/>
                          </a:solidFill>
                          <a:latin typeface="Trebuchet MS" pitchFamily="34" charset="0"/>
                        </a:rPr>
                        <a:t>Interesse Público Primário</a:t>
                      </a:r>
                      <a:endParaRPr lang="pt-PT" u="sng" dirty="0">
                        <a:solidFill>
                          <a:srgbClr val="002060"/>
                        </a:solidFill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itchFamily="34" charset="0"/>
                        </a:rPr>
                        <a:t>Interesse Público secundário</a:t>
                      </a:r>
                    </a:p>
                    <a:p>
                      <a:pPr algn="ctr"/>
                      <a:endParaRPr lang="pt-PT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kumimoji="0" lang="pt-PT" sz="14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conjunto de interesses individuais preponderantes em uma determinada organização jurídica da coletividade</a:t>
                      </a:r>
                      <a:endParaRPr lang="pt-PT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kumimoji="0" lang="pt-PT" sz="14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o interesse do aparelhamento organizativo do Estado </a:t>
                      </a:r>
                      <a:endParaRPr lang="pt-PT" sz="1400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kumimoji="0" lang="pt-PT" sz="14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cuja definição cabe ao legislador</a:t>
                      </a:r>
                      <a:endParaRPr lang="pt-PT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lang="pt-PT" sz="1400" dirty="0" smtClean="0">
                          <a:latin typeface="Trebuchet MS" pitchFamily="34" charset="0"/>
                        </a:rPr>
                        <a:t> A sua definição </a:t>
                      </a:r>
                      <a:r>
                        <a:rPr kumimoji="0" lang="pt-PT" sz="14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cabe ao legislador, mas sua </a:t>
                      </a:r>
                      <a:r>
                        <a:rPr kumimoji="0" lang="pt-PT" sz="1400" kern="1200" dirty="0" err="1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instrumentalidade</a:t>
                      </a:r>
                      <a:r>
                        <a:rPr kumimoji="0" lang="pt-PT" sz="14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é imediata</a:t>
                      </a:r>
                      <a:endParaRPr lang="pt-PT" sz="1400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kumimoji="0" lang="pt-PT" sz="14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sentidos pelo legislador com toda à liberdade inerente à função legislativa</a:t>
                      </a:r>
                      <a:endParaRPr lang="pt-PT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kumimoji="0" lang="pt-PT" sz="14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inseridos nos interesses primários</a:t>
                      </a:r>
                      <a:endParaRPr lang="pt-PT" sz="1400" dirty="0">
                        <a:latin typeface="Trebuchet MS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endParaRPr lang="pt-PT" sz="1400" dirty="0">
                        <a:latin typeface="Trebuchet MS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 typeface="Arial" pitchFamily="34" charset="0"/>
                        <a:buChar char="•"/>
                      </a:pPr>
                      <a:r>
                        <a:rPr kumimoji="0" lang="pt-PT" sz="1400" kern="1200" dirty="0" smtClean="0">
                          <a:solidFill>
                            <a:schemeClr val="dk1"/>
                          </a:solidFill>
                          <a:latin typeface="Trebuchet MS" pitchFamily="34" charset="0"/>
                          <a:ea typeface="+mn-ea"/>
                          <a:cs typeface="+mn-cs"/>
                        </a:rPr>
                        <a:t> são típicos, individualizados abstratamente pelo legislador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23837"/>
          </a:xfrm>
        </p:spPr>
        <p:txBody>
          <a:bodyPr/>
          <a:lstStyle/>
          <a:p>
            <a:endParaRPr lang="pt-PT" sz="1800" dirty="0" smtClean="0">
              <a:latin typeface="Trebuchet MS" pitchFamily="34" charset="0"/>
            </a:endParaRPr>
          </a:p>
          <a:p>
            <a:pPr algn="just"/>
            <a:endParaRPr lang="pt-PT" sz="1800" b="1" dirty="0" smtClean="0">
              <a:solidFill>
                <a:srgbClr val="C00000"/>
              </a:solidFill>
              <a:latin typeface="Trebuchet MS" pitchFamily="34" charset="0"/>
            </a:endParaRPr>
          </a:p>
          <a:p>
            <a:pPr algn="just">
              <a:buFont typeface="Wingdings" pitchFamily="2" charset="2"/>
              <a:buChar char="q"/>
            </a:pPr>
            <a:r>
              <a:rPr lang="pt-PT" sz="1800" b="1" dirty="0" smtClean="0">
                <a:solidFill>
                  <a:srgbClr val="FFFF00"/>
                </a:solidFill>
                <a:latin typeface="Trebuchet MS" pitchFamily="34" charset="0"/>
              </a:rPr>
              <a:t>A consagração constitucional</a:t>
            </a:r>
          </a:p>
          <a:p>
            <a:pPr algn="just">
              <a:buFont typeface="Wingdings" pitchFamily="2" charset="2"/>
              <a:buChar char="q"/>
            </a:pPr>
            <a:endParaRPr lang="pt-PT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just"/>
            <a:endParaRPr lang="pt-PT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lvl="2" algn="just"/>
            <a:r>
              <a:rPr lang="pt-PT" sz="1800" b="1" dirty="0" smtClean="0">
                <a:solidFill>
                  <a:srgbClr val="FFFF00"/>
                </a:solidFill>
                <a:latin typeface="Trebuchet MS" pitchFamily="34" charset="0"/>
              </a:rPr>
              <a:t>N.º 1 do artigo 266.º da CRP “</a:t>
            </a:r>
            <a:r>
              <a:rPr lang="pt-P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a administração pública visa a prossecução do interesse público, no respeito pelos direitos e interesses legalmente protegidos dos cidadãos</a:t>
            </a:r>
            <a:r>
              <a:rPr lang="pt-PT" sz="1800" dirty="0" smtClean="0">
                <a:latin typeface="Trebuchet MS" pitchFamily="34" charset="0"/>
              </a:rPr>
              <a:t>”</a:t>
            </a:r>
          </a:p>
          <a:p>
            <a:pPr lvl="2" algn="just"/>
            <a:endParaRPr lang="pt-PT" sz="1800" dirty="0" smtClean="0">
              <a:latin typeface="Trebuchet MS" pitchFamily="34" charset="0"/>
            </a:endParaRPr>
          </a:p>
          <a:p>
            <a:pPr lvl="2" algn="just"/>
            <a:endParaRPr lang="pt-PT" sz="18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lvl="2" algn="just"/>
            <a:r>
              <a:rPr lang="pt-PT" sz="1800" dirty="0" smtClean="0">
                <a:solidFill>
                  <a:srgbClr val="FFFF00"/>
                </a:solidFill>
                <a:latin typeface="Trebuchet MS" pitchFamily="34" charset="0"/>
              </a:rPr>
              <a:t>n.º 1 do artigo 269.º,</a:t>
            </a:r>
            <a:r>
              <a:rPr lang="pt-PT" sz="1800" dirty="0" smtClean="0">
                <a:latin typeface="Trebuchet MS" pitchFamily="34" charset="0"/>
              </a:rPr>
              <a:t> CRP “</a:t>
            </a:r>
            <a:r>
              <a:rPr lang="pt-P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no exercício das suas funções, os trabalhadores da Administração Pública e demais agentes do Estado e outras entidades públicas estão exclusivamente ao serviço do interesse público, tal como é definido, nos termos da lei, pelos órgãos competentes da Administração”.</a:t>
            </a:r>
          </a:p>
          <a:p>
            <a:pPr lvl="2" algn="just"/>
            <a:endParaRPr lang="pt-PT" sz="1800" b="1" dirty="0" smtClean="0">
              <a:solidFill>
                <a:srgbClr val="FFFF00"/>
              </a:solidFill>
              <a:latin typeface="Trebuchet MS" pitchFamily="34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263797"/>
          </a:xfrm>
        </p:spPr>
        <p:txBody>
          <a:bodyPr>
            <a:normAutofit lnSpcReduction="10000"/>
          </a:bodyPr>
          <a:lstStyle/>
          <a:p>
            <a:r>
              <a:rPr lang="pt-PT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Prossecução do interesse público</a:t>
            </a:r>
          </a:p>
          <a:p>
            <a:endParaRPr lang="pt-PT" sz="1800" dirty="0" smtClean="0">
              <a:solidFill>
                <a:schemeClr val="accent3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lvl="2" algn="just">
              <a:lnSpc>
                <a:spcPct val="160000"/>
              </a:lnSpc>
            </a:pPr>
            <a:r>
              <a:rPr lang="pt-P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Lei define os interesses públicos a cargo da administração</a:t>
            </a:r>
          </a:p>
          <a:p>
            <a:pPr lvl="2" algn="just">
              <a:lnSpc>
                <a:spcPct val="160000"/>
              </a:lnSpc>
            </a:pPr>
            <a:endParaRPr lang="pt-PT" sz="1800" dirty="0" smtClean="0">
              <a:solidFill>
                <a:schemeClr val="accent3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lvl="2" algn="just">
              <a:lnSpc>
                <a:spcPct val="160000"/>
              </a:lnSpc>
            </a:pPr>
            <a:r>
              <a:rPr lang="pt-P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Interesse público como noção de conteúdo variável</a:t>
            </a:r>
          </a:p>
          <a:p>
            <a:pPr lvl="2" algn="just">
              <a:lnSpc>
                <a:spcPct val="160000"/>
              </a:lnSpc>
            </a:pPr>
            <a:endParaRPr lang="pt-PT" sz="1800" dirty="0" smtClean="0">
              <a:solidFill>
                <a:schemeClr val="accent3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lvl="2" algn="just">
              <a:lnSpc>
                <a:spcPct val="160000"/>
              </a:lnSpc>
            </a:pPr>
            <a:r>
              <a:rPr lang="pt-P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Definido o interesse público pela lei a sua prossecução pela administração é obrigatória</a:t>
            </a:r>
          </a:p>
          <a:p>
            <a:pPr lvl="2" algn="just">
              <a:lnSpc>
                <a:spcPct val="160000"/>
              </a:lnSpc>
            </a:pPr>
            <a:endParaRPr lang="pt-PT" sz="1800" dirty="0" smtClean="0">
              <a:solidFill>
                <a:schemeClr val="accent3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lvl="2" algn="just">
              <a:lnSpc>
                <a:spcPct val="160000"/>
              </a:lnSpc>
            </a:pPr>
            <a:r>
              <a:rPr lang="pt-PT" sz="1800" b="1" u="sng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Principio da especialidade</a:t>
            </a:r>
          </a:p>
          <a:p>
            <a:pPr lvl="6" algn="just">
              <a:lnSpc>
                <a:spcPct val="160000"/>
              </a:lnSpc>
            </a:pPr>
            <a:r>
              <a:rPr lang="pt-PT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Interesse público delimita a capacidade jurídica das pessoas </a:t>
            </a:r>
            <a:r>
              <a:rPr lang="pt-PT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colectivas</a:t>
            </a:r>
            <a:r>
              <a:rPr lang="pt-PT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 públicas e a competência dos </a:t>
            </a:r>
            <a:r>
              <a:rPr lang="pt-PT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respectivos</a:t>
            </a:r>
            <a:r>
              <a:rPr lang="pt-PT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 órgãos</a:t>
            </a:r>
            <a:r>
              <a:rPr lang="pt-PT" sz="15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.</a:t>
            </a:r>
          </a:p>
          <a:p>
            <a:pPr lvl="2"/>
            <a:endParaRPr lang="pt-PT" sz="18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5335805"/>
          </a:xfrm>
        </p:spPr>
        <p:txBody>
          <a:bodyPr/>
          <a:lstStyle/>
          <a:p>
            <a:pPr lvl="2" algn="just">
              <a:lnSpc>
                <a:spcPct val="150000"/>
              </a:lnSpc>
            </a:pPr>
            <a:endParaRPr lang="pt-PT" sz="1800" dirty="0" smtClean="0">
              <a:solidFill>
                <a:schemeClr val="accent3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lvl="2" algn="just">
              <a:lnSpc>
                <a:spcPct val="150000"/>
              </a:lnSpc>
            </a:pPr>
            <a:endParaRPr lang="pt-PT" sz="1800" dirty="0" smtClean="0">
              <a:solidFill>
                <a:schemeClr val="accent3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lvl="2" algn="just">
              <a:lnSpc>
                <a:spcPct val="150000"/>
              </a:lnSpc>
            </a:pPr>
            <a:r>
              <a:rPr lang="pt-P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Só o interesse público definido por lei pode constituir motivo principalmente determinante de qualquer </a:t>
            </a:r>
            <a:r>
              <a:rPr lang="pt-PT" sz="18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acto</a:t>
            </a:r>
            <a:r>
              <a:rPr lang="pt-P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 da administração: </a:t>
            </a:r>
            <a:r>
              <a:rPr lang="pt-PT" sz="1800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desvio de poder</a:t>
            </a:r>
            <a:r>
              <a:rPr lang="pt-P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.</a:t>
            </a:r>
          </a:p>
          <a:p>
            <a:pPr lvl="2" algn="just">
              <a:lnSpc>
                <a:spcPct val="150000"/>
              </a:lnSpc>
            </a:pPr>
            <a:endParaRPr lang="pt-PT" sz="1800" dirty="0" smtClean="0">
              <a:solidFill>
                <a:schemeClr val="accent3">
                  <a:lumMod val="60000"/>
                  <a:lumOff val="40000"/>
                </a:schemeClr>
              </a:solidFill>
              <a:latin typeface="Trebuchet MS" pitchFamily="34" charset="0"/>
            </a:endParaRPr>
          </a:p>
          <a:p>
            <a:pPr lvl="2" algn="just">
              <a:lnSpc>
                <a:spcPct val="150000"/>
              </a:lnSpc>
            </a:pPr>
            <a:r>
              <a:rPr lang="pt-P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Prossecução de interesses privados em vez dos interesses públicos por </a:t>
            </a:r>
            <a:r>
              <a:rPr lang="pt-PT" sz="18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parteb</a:t>
            </a:r>
            <a:r>
              <a:rPr lang="pt-P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 de qualquer órgão ou agente: </a:t>
            </a:r>
            <a:r>
              <a:rPr lang="pt-PT" sz="1800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corrupção</a:t>
            </a:r>
          </a:p>
          <a:p>
            <a:pPr lvl="2" algn="just">
              <a:lnSpc>
                <a:spcPct val="150000"/>
              </a:lnSpc>
            </a:pPr>
            <a:endParaRPr lang="pt-PT" sz="1800" dirty="0" smtClean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lvl="2" algn="just">
              <a:lnSpc>
                <a:spcPct val="150000"/>
              </a:lnSpc>
            </a:pPr>
            <a:r>
              <a:rPr lang="pt-P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Exigência da </a:t>
            </a:r>
            <a:r>
              <a:rPr lang="pt-PT" sz="18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adopção</a:t>
            </a:r>
            <a:r>
              <a:rPr lang="pt-P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 por parte da Administração Pública das melhores soluções possíveis em cada caso concreto: </a:t>
            </a:r>
            <a:r>
              <a:rPr lang="pt-PT" sz="1800" u="sng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dever de boa administração</a:t>
            </a:r>
            <a:r>
              <a:rPr lang="pt-PT" sz="1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Trebuchet MS" pitchFamily="34" charset="0"/>
              </a:rPr>
              <a:t>.</a:t>
            </a:r>
          </a:p>
          <a:p>
            <a:pPr>
              <a:buNone/>
            </a:pPr>
            <a:endParaRPr lang="pt-PT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583264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pt-PT" sz="1800" b="1" dirty="0" smtClean="0">
                <a:solidFill>
                  <a:srgbClr val="FF0000"/>
                </a:solidFill>
                <a:latin typeface="Trebuchet MS" pitchFamily="34" charset="0"/>
              </a:rPr>
              <a:t>Desvio de poder</a:t>
            </a:r>
            <a:endParaRPr lang="pt-PT" sz="1800" dirty="0" smtClean="0">
              <a:latin typeface="Trebuchet MS" pitchFamily="34" charset="0"/>
            </a:endParaRPr>
          </a:p>
          <a:p>
            <a:pPr>
              <a:buNone/>
            </a:pPr>
            <a:endParaRPr lang="pt-PT" sz="1800" dirty="0" smtClean="0">
              <a:latin typeface="Trebuchet MS" pitchFamily="34" charset="0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pt-PT" sz="1700" dirty="0" smtClean="0">
                <a:latin typeface="Trebuchet MS" pitchFamily="34" charset="0"/>
              </a:rPr>
              <a:t>Sempre que um órgão da administração praticar um </a:t>
            </a:r>
            <a:r>
              <a:rPr lang="pt-PT" sz="1700" dirty="0" err="1" smtClean="0">
                <a:latin typeface="Trebuchet MS" pitchFamily="34" charset="0"/>
              </a:rPr>
              <a:t>acto</a:t>
            </a:r>
            <a:r>
              <a:rPr lang="pt-PT" sz="1700" dirty="0" smtClean="0">
                <a:latin typeface="Trebuchet MS" pitchFamily="34" charset="0"/>
              </a:rPr>
              <a:t> que não tenha por motivo principal o interesse público colocado pela lei a seu cargo. É uma </a:t>
            </a:r>
            <a:r>
              <a:rPr lang="pt-PT" sz="1700" dirty="0" err="1" smtClean="0">
                <a:latin typeface="Trebuchet MS" pitchFamily="34" charset="0"/>
              </a:rPr>
              <a:t>acto</a:t>
            </a:r>
            <a:r>
              <a:rPr lang="pt-PT" sz="1700" dirty="0" smtClean="0">
                <a:latin typeface="Trebuchet MS" pitchFamily="34" charset="0"/>
              </a:rPr>
              <a:t> ilegal,  anulável contenciosamente.</a:t>
            </a:r>
          </a:p>
          <a:p>
            <a:pPr>
              <a:buNone/>
            </a:pPr>
            <a:endParaRPr lang="pt-PT" sz="1800" dirty="0" smtClean="0">
              <a:latin typeface="Trebuchet MS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pt-PT" sz="1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Dever de boa administração</a:t>
            </a:r>
          </a:p>
          <a:p>
            <a:pPr>
              <a:buNone/>
            </a:pPr>
            <a:endParaRPr lang="pt-PT" sz="1800" u="sng" dirty="0" smtClean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pt-PT" sz="170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Alínea e) do artigo 81.º da CRP</a:t>
            </a:r>
          </a:p>
          <a:p>
            <a:pPr lvl="2" algn="just">
              <a:buFont typeface="Wingdings" pitchFamily="2" charset="2"/>
              <a:buChar char="Ø"/>
            </a:pPr>
            <a:r>
              <a:rPr lang="pt-PT" sz="170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Artigo 10.º do CPA</a:t>
            </a:r>
          </a:p>
          <a:p>
            <a:pPr lvl="2" algn="just">
              <a:buFont typeface="Wingdings" pitchFamily="2" charset="2"/>
              <a:buChar char="Ø"/>
            </a:pPr>
            <a:endParaRPr lang="pt-PT" sz="1700" dirty="0" smtClean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pt-PT" sz="17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Actividade</a:t>
            </a:r>
            <a:r>
              <a:rPr lang="pt-PT" sz="170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administrativa deve traduzir-se em </a:t>
            </a:r>
            <a:r>
              <a:rPr lang="pt-PT" sz="17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actos</a:t>
            </a:r>
            <a:r>
              <a:rPr lang="pt-PT" sz="170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cujo conteúdo seja inspirado pela necessidade de satisfação o mais rápido e racional possível do interesse público</a:t>
            </a:r>
          </a:p>
          <a:p>
            <a:pPr lvl="2" algn="just">
              <a:buFont typeface="Wingdings" pitchFamily="2" charset="2"/>
              <a:buChar char="Ø"/>
            </a:pPr>
            <a:endParaRPr lang="pt-PT" sz="1700" dirty="0" smtClean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pt-PT" sz="170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O seu cumprimento encontra-se apenas dentro da esfera do mérito da </a:t>
            </a:r>
            <a:r>
              <a:rPr lang="pt-PT" sz="17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actuação</a:t>
            </a:r>
            <a:r>
              <a:rPr lang="pt-PT" sz="170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administrativa, não podendo ser sindicado pelos tribunais. </a:t>
            </a:r>
          </a:p>
          <a:p>
            <a:pPr lvl="2" algn="just">
              <a:buFont typeface="Wingdings" pitchFamily="2" charset="2"/>
              <a:buChar char="Ø"/>
            </a:pPr>
            <a:endParaRPr lang="pt-PT" sz="1700" dirty="0" smtClean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pt-PT" sz="170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	A sua violação pode dar lugar à revogação, modificação ou substituição dos </a:t>
            </a:r>
            <a:r>
              <a:rPr lang="pt-PT" sz="17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actos</a:t>
            </a:r>
            <a:r>
              <a:rPr lang="pt-PT" sz="170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 ou regulamentos administrativos</a:t>
            </a:r>
          </a:p>
          <a:p>
            <a:pPr lvl="2" algn="just">
              <a:buFont typeface="Wingdings" pitchFamily="2" charset="2"/>
              <a:buChar char="Ø"/>
            </a:pPr>
            <a:endParaRPr lang="pt-PT" sz="1700" dirty="0" smtClean="0">
              <a:solidFill>
                <a:schemeClr val="accent4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</a:endParaRPr>
          </a:p>
          <a:p>
            <a:pPr lvl="2" algn="just">
              <a:buFont typeface="Wingdings" pitchFamily="2" charset="2"/>
              <a:buChar char="Ø"/>
            </a:pPr>
            <a:r>
              <a:rPr lang="pt-PT" sz="1700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</a:rPr>
              <a:t>Pode ser utilizado para efeito de promoção do mérito dos funcionários</a:t>
            </a:r>
          </a:p>
          <a:p>
            <a:pPr>
              <a:buNone/>
            </a:pPr>
            <a:r>
              <a:rPr lang="pt-PT" sz="1700" dirty="0" smtClean="0">
                <a:latin typeface="Trebuchet MS" pitchFamily="34" charset="0"/>
              </a:rPr>
              <a:t>		</a:t>
            </a:r>
            <a:endParaRPr lang="pt-PT" sz="1700" dirty="0">
              <a:latin typeface="Trebuchet MS" pitchFamily="34" charset="0"/>
            </a:endParaRPr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4ª AULA</a:t>
            </a:r>
            <a:endParaRPr lang="pt-PT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dição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Equidade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undiçã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1288</TotalTime>
  <Words>1720</Words>
  <Application>Microsoft Office PowerPoint</Application>
  <PresentationFormat>Apresentação no Ecrã (4:3)</PresentationFormat>
  <Paragraphs>232</Paragraphs>
  <Slides>19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19</vt:i4>
      </vt:variant>
    </vt:vector>
  </HeadingPairs>
  <TitlesOfParts>
    <vt:vector size="20" baseType="lpstr">
      <vt:lpstr>Fundição</vt:lpstr>
      <vt:lpstr>CIÊNCIA DA ADMINISTRAÇÃO I</vt:lpstr>
      <vt:lpstr>O interesse público</vt:lpstr>
      <vt:lpstr>Diapositivo 3</vt:lpstr>
      <vt:lpstr>Diapositivo 4</vt:lpstr>
      <vt:lpstr>Diapositivo 5</vt:lpstr>
      <vt:lpstr>Diapositivo 6</vt:lpstr>
      <vt:lpstr>Diapositivo 7</vt:lpstr>
      <vt:lpstr>Diapositivo 8</vt:lpstr>
      <vt:lpstr>Diapositivo 9</vt:lpstr>
      <vt:lpstr>Diapositivo 10</vt:lpstr>
      <vt:lpstr>Diapositivo 11</vt:lpstr>
      <vt:lpstr>  O Serviço Público </vt:lpstr>
      <vt:lpstr>Diapositivo 13</vt:lpstr>
      <vt:lpstr>Diapositivo 14</vt:lpstr>
      <vt:lpstr>Diapositivo 15</vt:lpstr>
      <vt:lpstr>Diapositivo 16</vt:lpstr>
      <vt:lpstr>Diapositivo 17</vt:lpstr>
      <vt:lpstr>Questões  para discussão</vt:lpstr>
      <vt:lpstr>Diapositivo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CIÊNCIA DA ADMINISTRAÇÃO I</dc:title>
  <dc:creator>Joaquim.Caeiro</dc:creator>
  <cp:lastModifiedBy>jcaeiro</cp:lastModifiedBy>
  <cp:revision>133</cp:revision>
  <dcterms:created xsi:type="dcterms:W3CDTF">2012-09-25T11:34:31Z</dcterms:created>
  <dcterms:modified xsi:type="dcterms:W3CDTF">2013-11-01T16:24:57Z</dcterms:modified>
</cp:coreProperties>
</file>